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34"/>
  </p:notesMasterIdLst>
  <p:sldIdLst>
    <p:sldId id="256" r:id="rId2"/>
    <p:sldId id="288" r:id="rId3"/>
    <p:sldId id="289" r:id="rId4"/>
    <p:sldId id="277" r:id="rId5"/>
    <p:sldId id="278" r:id="rId6"/>
    <p:sldId id="266" r:id="rId7"/>
    <p:sldId id="264" r:id="rId8"/>
    <p:sldId id="257" r:id="rId9"/>
    <p:sldId id="267" r:id="rId10"/>
    <p:sldId id="258" r:id="rId11"/>
    <p:sldId id="265" r:id="rId12"/>
    <p:sldId id="271" r:id="rId13"/>
    <p:sldId id="259" r:id="rId14"/>
    <p:sldId id="268" r:id="rId15"/>
    <p:sldId id="274" r:id="rId16"/>
    <p:sldId id="275" r:id="rId17"/>
    <p:sldId id="260" r:id="rId18"/>
    <p:sldId id="261" r:id="rId19"/>
    <p:sldId id="269" r:id="rId20"/>
    <p:sldId id="272" r:id="rId21"/>
    <p:sldId id="262" r:id="rId22"/>
    <p:sldId id="270" r:id="rId23"/>
    <p:sldId id="273"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360" autoAdjust="0"/>
  </p:normalViewPr>
  <p:slideViewPr>
    <p:cSldViewPr snapToGrid="0">
      <p:cViewPr varScale="1">
        <p:scale>
          <a:sx n="47" d="100"/>
          <a:sy n="47" d="100"/>
        </p:scale>
        <p:origin x="141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A5546-FBC9-4FD5-9D15-1616E8F83BFE}" type="datetimeFigureOut">
              <a:rPr lang="en-US" smtClean="0"/>
              <a:t>7/22/2022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35348-7B4A-40E4-9A24-1326365F6A3E}" type="slidenum">
              <a:rPr lang="en-US" smtClean="0"/>
              <a:t>‹#›</a:t>
            </a:fld>
            <a:endParaRPr lang="en-US"/>
          </a:p>
        </p:txBody>
      </p:sp>
    </p:spTree>
    <p:extLst>
      <p:ext uri="{BB962C8B-B14F-4D97-AF65-F5344CB8AC3E}">
        <p14:creationId xmlns:p14="http://schemas.microsoft.com/office/powerpoint/2010/main" val="193660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odekloud.com/p/public-labs?scenario=kubernetes-for-beginners-basiccommands-tes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kubernetes.io/docs/setup/independent/install"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cloud.google.com/kubernetes-engine/docs/" TargetMode="External"/><Relationship Id="rId4" Type="http://schemas.openxmlformats.org/officeDocument/2006/relationships/hyperlink" Target="https://kubernetes.io/docs/setup/independent/install-kubead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cncf.io/abou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ubernetes.io/docs/concept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kubernetes.io/docs/concepts/workloads/pods/pod-overview/"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kubernetes.io/docs/getting-started-guides/k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a:t>
            </a:fld>
            <a:endParaRPr lang="en-US"/>
          </a:p>
        </p:txBody>
      </p:sp>
    </p:spTree>
    <p:extLst>
      <p:ext uri="{BB962C8B-B14F-4D97-AF65-F5344CB8AC3E}">
        <p14:creationId xmlns:p14="http://schemas.microsoft.com/office/powerpoint/2010/main" val="3195439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16</a:t>
            </a:fld>
            <a:endParaRPr lang="en-US"/>
          </a:p>
        </p:txBody>
      </p:sp>
    </p:spTree>
    <p:extLst>
      <p:ext uri="{BB962C8B-B14F-4D97-AF65-F5344CB8AC3E}">
        <p14:creationId xmlns:p14="http://schemas.microsoft.com/office/powerpoint/2010/main" val="114323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 virtual or physical machine also known</a:t>
            </a:r>
            <a:r>
              <a:rPr lang="en-US" baseline="0" dirty="0"/>
              <a:t> as minions .</a:t>
            </a:r>
            <a:endParaRPr lang="en-US" dirty="0"/>
          </a:p>
          <a:p>
            <a:r>
              <a:rPr lang="en-US" dirty="0"/>
              <a:t>Cluster – Master</a:t>
            </a:r>
            <a:r>
              <a:rPr lang="en-US" baseline="0" dirty="0"/>
              <a:t> node + n numbers of worker nodes </a:t>
            </a:r>
          </a:p>
          <a:p>
            <a:r>
              <a:rPr lang="en-US" baseline="0" dirty="0"/>
              <a:t>Pod is one or multiple containers .</a:t>
            </a:r>
          </a:p>
          <a:p>
            <a:r>
              <a:rPr lang="en-US" baseline="0" dirty="0"/>
              <a:t>Deployment – number of containers you want along with the images which should be present inside pod .</a:t>
            </a:r>
          </a:p>
          <a:p>
            <a:r>
              <a:rPr lang="en-US" baseline="0" dirty="0"/>
              <a:t>Service is a internal load balancer for all pods running .</a:t>
            </a:r>
          </a:p>
          <a:p>
            <a:r>
              <a:rPr lang="en-US" baseline="0" dirty="0"/>
              <a:t>Ingress will segregate the </a:t>
            </a:r>
            <a:r>
              <a:rPr lang="en-US" baseline="0" dirty="0" err="1"/>
              <a:t>url</a:t>
            </a:r>
            <a:r>
              <a:rPr lang="en-US" baseline="0" dirty="0"/>
              <a:t> redirect .</a:t>
            </a:r>
          </a:p>
          <a:p>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17</a:t>
            </a:fld>
            <a:endParaRPr lang="en-US"/>
          </a:p>
        </p:txBody>
      </p:sp>
    </p:spTree>
    <p:extLst>
      <p:ext uri="{BB962C8B-B14F-4D97-AF65-F5344CB8AC3E}">
        <p14:creationId xmlns:p14="http://schemas.microsoft.com/office/powerpoint/2010/main" val="3373617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a:t>
            </a:r>
            <a:r>
              <a:rPr lang="en-US" baseline="0" dirty="0"/>
              <a:t> node is responsible for the management of </a:t>
            </a:r>
            <a:r>
              <a:rPr lang="en-US" baseline="0" dirty="0" err="1"/>
              <a:t>kubernetes</a:t>
            </a:r>
            <a:r>
              <a:rPr lang="en-US" baseline="0" dirty="0"/>
              <a:t> clusters .This is a entry point for all administrative tasks .This will take care of orchestrating the worker nodes where actual service are running .</a:t>
            </a:r>
          </a:p>
          <a:p>
            <a:endParaRPr lang="en-US" baseline="0" dirty="0"/>
          </a:p>
          <a:p>
            <a:r>
              <a:rPr lang="en-US" baseline="0" dirty="0"/>
              <a:t>Components of Kubernetes : this all comes when you install K8S .	</a:t>
            </a:r>
          </a:p>
          <a:p>
            <a:r>
              <a:rPr lang="en-US" baseline="0" dirty="0"/>
              <a:t>--------------------------------</a:t>
            </a:r>
          </a:p>
          <a:p>
            <a:r>
              <a:rPr lang="en-US" baseline="0" dirty="0"/>
              <a:t>Cluster state is managed by </a:t>
            </a:r>
            <a:r>
              <a:rPr lang="en-US" baseline="0" dirty="0" err="1"/>
              <a:t>etcd</a:t>
            </a:r>
            <a:r>
              <a:rPr lang="en-US" baseline="0" dirty="0"/>
              <a:t> .If you have multiple master nodes, they are connected to each other by </a:t>
            </a:r>
            <a:r>
              <a:rPr lang="en-US" baseline="0" dirty="0" err="1"/>
              <a:t>etcd</a:t>
            </a:r>
            <a:r>
              <a:rPr lang="en-US" baseline="0" dirty="0"/>
              <a:t> .</a:t>
            </a:r>
          </a:p>
          <a:p>
            <a:r>
              <a:rPr lang="en-US" baseline="0" dirty="0" err="1"/>
              <a:t>Etcd</a:t>
            </a:r>
            <a:r>
              <a:rPr lang="en-US" baseline="0" dirty="0"/>
              <a:t> -- &gt; stores cluster state (all master and worker node information ) in d</a:t>
            </a:r>
            <a:r>
              <a:rPr lang="en-US" dirty="0"/>
              <a:t>istributed </a:t>
            </a:r>
            <a:r>
              <a:rPr lang="en-US" baseline="0" dirty="0"/>
              <a:t>key value format .Helps in log implementation so no conflicts are there . </a:t>
            </a:r>
            <a:r>
              <a:rPr lang="en-US" dirty="0"/>
              <a:t>Used as Back-End for K8s. Provides high availability of Data related to Cluster State.</a:t>
            </a:r>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API Servers -  It’s the front end for K8s .It acts as entry point for all REST Commands used to control the cluster .Will basically perform all the administrative tasks .</a:t>
            </a:r>
          </a:p>
          <a:p>
            <a:endParaRPr lang="en-US" baseline="0" dirty="0"/>
          </a:p>
          <a:p>
            <a:r>
              <a:rPr lang="en-US" baseline="0" dirty="0"/>
              <a:t>Scheduler -- 	distributes work/container across all the nodes. </a:t>
            </a:r>
            <a:r>
              <a:rPr lang="en-US" dirty="0"/>
              <a:t>Regulates the tasks on slave nodes. Stores the resource usage information for each slave node.</a:t>
            </a:r>
            <a:endParaRPr lang="en-US" baseline="0" dirty="0"/>
          </a:p>
          <a:p>
            <a:endParaRPr lang="en-US" baseline="0" dirty="0"/>
          </a:p>
          <a:p>
            <a:r>
              <a:rPr lang="en-US" baseline="0" dirty="0"/>
              <a:t>Controller – they are the brain behind orchestration . Decides the state of a container and manages the deleted ones .It checks if the current state is matching with the desired state or else it will take a corrective measure .</a:t>
            </a:r>
            <a:r>
              <a:rPr lang="en-US" dirty="0"/>
              <a:t> Runs multiple Controller utility in single process. Carry on Automated tasks in K8s Cluster</a:t>
            </a:r>
          </a:p>
          <a:p>
            <a:endParaRPr lang="en-US" baseline="0" dirty="0"/>
          </a:p>
          <a:p>
            <a:r>
              <a:rPr lang="en-US" dirty="0"/>
              <a:t>Worker Node : It’s a physical server or you can say a VM where the container managed by the Cluster Run. Worker nodes contain all the necessary services to manage the networking between the containers, communicate with the master node, and assign resources to the scheduled containers. </a:t>
            </a:r>
          </a:p>
          <a:p>
            <a:endParaRPr lang="en-US" dirty="0"/>
          </a:p>
          <a:p>
            <a:r>
              <a:rPr lang="en-US" dirty="0"/>
              <a:t>Kubelet : K8s Agent executed on the worker nodes. Kubelet gets the configuration of a Pod from the API server and ensures that the described containers are up and running.</a:t>
            </a:r>
          </a:p>
          <a:p>
            <a:endParaRPr lang="en-US" baseline="0" dirty="0"/>
          </a:p>
          <a:p>
            <a:r>
              <a:rPr lang="en-US" dirty="0"/>
              <a:t>Pods : Is a group of one or more containers with shared storage/network, and a specification for how to run the containers. Share the Same Shared content and same IP but reach other Pods via Localhost. Single Pod can Run on Multiple Machines and Single Machine can Run Multiple Pods.</a:t>
            </a:r>
          </a:p>
          <a:p>
            <a:endParaRPr lang="en-US" baseline="0" dirty="0"/>
          </a:p>
          <a:p>
            <a:r>
              <a:rPr lang="en-US" dirty="0"/>
              <a:t>Kube-Proxy : Kube-proxy runs on each node to deal with individual host sub-netting and ensure that the services are available to external parties. Kube-proxy acts as a network proxy and a load balancer for a service on a single worker node.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3235348-7B4A-40E4-9A24-1326365F6A3E}" type="slidenum">
              <a:rPr lang="en-US" smtClean="0"/>
              <a:t>18</a:t>
            </a:fld>
            <a:endParaRPr lang="en-US"/>
          </a:p>
        </p:txBody>
      </p:sp>
    </p:spTree>
    <p:extLst>
      <p:ext uri="{BB962C8B-B14F-4D97-AF65-F5344CB8AC3E}">
        <p14:creationId xmlns:p14="http://schemas.microsoft.com/office/powerpoint/2010/main" val="383206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From k8s-management connect to Master. Create these on master .</a:t>
            </a:r>
          </a:p>
          <a:p>
            <a:r>
              <a:rPr lang="en-US" dirty="0" err="1"/>
              <a:t>kubectl</a:t>
            </a:r>
            <a:r>
              <a:rPr lang="en-US" dirty="0"/>
              <a:t> get nodes </a:t>
            </a:r>
          </a:p>
          <a:p>
            <a:r>
              <a:rPr lang="en-US" dirty="0" err="1"/>
              <a:t>kubectl</a:t>
            </a:r>
            <a:r>
              <a:rPr lang="en-US" dirty="0"/>
              <a:t> get pods -o wide </a:t>
            </a:r>
          </a:p>
          <a:p>
            <a:r>
              <a:rPr lang="en-US" dirty="0" err="1"/>
              <a:t>kubectl</a:t>
            </a:r>
            <a:r>
              <a:rPr lang="en-US" dirty="0"/>
              <a:t> get deploy - No initial but with deploy you get pods  </a:t>
            </a:r>
          </a:p>
          <a:p>
            <a:r>
              <a:rPr lang="en-US" dirty="0" err="1"/>
              <a:t>kebectl</a:t>
            </a:r>
            <a:r>
              <a:rPr lang="en-US" dirty="0"/>
              <a:t> get service </a:t>
            </a:r>
          </a:p>
          <a:p>
            <a:endParaRPr lang="en-US" dirty="0"/>
          </a:p>
          <a:p>
            <a:endParaRPr lang="en-US" dirty="0"/>
          </a:p>
          <a:p>
            <a:r>
              <a:rPr lang="en-US" dirty="0" err="1"/>
              <a:t>kubectl</a:t>
            </a:r>
            <a:r>
              <a:rPr lang="en-US" dirty="0"/>
              <a:t> apply -f </a:t>
            </a:r>
            <a:r>
              <a:rPr lang="en-US" dirty="0" err="1"/>
              <a:t>vikas-deploy.yml</a:t>
            </a:r>
            <a:endParaRPr lang="en-US" dirty="0"/>
          </a:p>
          <a:p>
            <a:r>
              <a:rPr lang="en-US" dirty="0" err="1"/>
              <a:t>kubectl</a:t>
            </a:r>
            <a:r>
              <a:rPr lang="en-US" dirty="0"/>
              <a:t> apply -f </a:t>
            </a:r>
            <a:r>
              <a:rPr lang="en-US" dirty="0" err="1"/>
              <a:t>vikas-service.yml</a:t>
            </a:r>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19</a:t>
            </a:fld>
            <a:endParaRPr lang="en-US"/>
          </a:p>
        </p:txBody>
      </p:sp>
    </p:spTree>
    <p:extLst>
      <p:ext uri="{BB962C8B-B14F-4D97-AF65-F5344CB8AC3E}">
        <p14:creationId xmlns:p14="http://schemas.microsoft.com/office/powerpoint/2010/main" val="338779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has</a:t>
            </a:r>
            <a:r>
              <a:rPr lang="en-US" baseline="0" dirty="0"/>
              <a:t> master node which had API Server ,Controller Manager ,Scheduler and ETCD connected .</a:t>
            </a:r>
          </a:p>
          <a:p>
            <a:r>
              <a:rPr lang="en-US" baseline="0" dirty="0"/>
              <a:t>Various worker nodes run under 1 master node .They have </a:t>
            </a:r>
            <a:r>
              <a:rPr lang="en-US" baseline="0" dirty="0" err="1"/>
              <a:t>kubelet</a:t>
            </a:r>
            <a:r>
              <a:rPr lang="en-US" baseline="0" dirty="0"/>
              <a:t> process running with </a:t>
            </a:r>
            <a:r>
              <a:rPr lang="en-US" baseline="0" dirty="0" err="1"/>
              <a:t>kube</a:t>
            </a:r>
            <a:r>
              <a:rPr lang="en-US" baseline="0" dirty="0"/>
              <a:t>-proxy and n number of pods running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POD is a single instance of an application .It is the smallest object you create on K8S . Pods contains n number of containers which basically hosts application and are co-located and co-scheduled.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Kubelet – agent which communicates with master node and executes commands on the worker node . It gets the pods specification to the API server and executes the containers associated with POD .Ensures containers are healthy and running .</a:t>
            </a:r>
            <a:r>
              <a:rPr lang="en-US" dirty="0"/>
              <a:t> command line proxy through which you can access all your cluster services and worker nodes .If a POD fails on a node this </a:t>
            </a:r>
            <a:r>
              <a:rPr lang="en-US" dirty="0" err="1"/>
              <a:t>kubelet</a:t>
            </a:r>
            <a:r>
              <a:rPr lang="en-US" dirty="0"/>
              <a:t> is</a:t>
            </a:r>
            <a:r>
              <a:rPr lang="en-US" baseline="0" dirty="0"/>
              <a:t> not responsible restarting or finding another node but this will just inform the master . </a:t>
            </a:r>
            <a:r>
              <a:rPr lang="en-US" dirty="0"/>
              <a:t> </a:t>
            </a:r>
            <a:endParaRPr lang="en-US" baseline="0" dirty="0"/>
          </a:p>
          <a:p>
            <a:endParaRPr lang="en-US" baseline="0" dirty="0"/>
          </a:p>
          <a:p>
            <a:r>
              <a:rPr lang="en-US" baseline="0" dirty="0" err="1"/>
              <a:t>Kube</a:t>
            </a:r>
            <a:r>
              <a:rPr lang="en-US" baseline="0" dirty="0"/>
              <a:t>-Proxy -- &gt; Ensures services are available to external parties .It servers as a network proxy and load balancer as every pod gets its own unique IP .</a:t>
            </a:r>
          </a:p>
          <a:p>
            <a:endParaRPr lang="en-US" baseline="0" dirty="0"/>
          </a:p>
          <a:p>
            <a:r>
              <a:rPr lang="en-US" baseline="0" dirty="0" err="1"/>
              <a:t>Kubectl</a:t>
            </a:r>
            <a:r>
              <a:rPr lang="en-US" baseline="0" dirty="0"/>
              <a:t> – cli to communicate from API in Master .Deploy and manage applications on k8s cluster and collect status of other node .</a:t>
            </a:r>
          </a:p>
          <a:p>
            <a:r>
              <a:rPr lang="en-US" baseline="0" dirty="0"/>
              <a:t> example :</a:t>
            </a:r>
          </a:p>
          <a:p>
            <a:pPr marL="228600" indent="-228600">
              <a:buAutoNum type="arabicPeriod"/>
            </a:pPr>
            <a:r>
              <a:rPr lang="en-US" baseline="0" dirty="0" err="1"/>
              <a:t>Kubectl</a:t>
            </a:r>
            <a:r>
              <a:rPr lang="en-US" baseline="0" dirty="0"/>
              <a:t> run hello-</a:t>
            </a:r>
            <a:r>
              <a:rPr lang="en-US" baseline="0" dirty="0" err="1"/>
              <a:t>minikube</a:t>
            </a:r>
            <a:r>
              <a:rPr lang="en-US" baseline="0" dirty="0"/>
              <a:t> – Deploy </a:t>
            </a:r>
            <a:r>
              <a:rPr lang="en-US" baseline="0" dirty="0" err="1"/>
              <a:t>minkube</a:t>
            </a:r>
            <a:r>
              <a:rPr lang="en-US" baseline="0" dirty="0"/>
              <a:t> application on cluster . </a:t>
            </a:r>
          </a:p>
          <a:p>
            <a:pPr marL="228600" indent="-228600">
              <a:buAutoNum type="arabicPeriod"/>
            </a:pPr>
            <a:r>
              <a:rPr lang="en-US" baseline="0" dirty="0" err="1"/>
              <a:t>Kubectl</a:t>
            </a:r>
            <a:r>
              <a:rPr lang="en-US" baseline="0" dirty="0"/>
              <a:t> run </a:t>
            </a:r>
            <a:r>
              <a:rPr lang="en-US" baseline="0" dirty="0" err="1"/>
              <a:t>nginx</a:t>
            </a:r>
            <a:r>
              <a:rPr lang="en-US" baseline="0" dirty="0"/>
              <a:t> --image </a:t>
            </a:r>
            <a:r>
              <a:rPr lang="en-US" baseline="0" dirty="0" err="1"/>
              <a:t>nginx</a:t>
            </a:r>
            <a:r>
              <a:rPr lang="en-US" baseline="0" dirty="0"/>
              <a:t> – creates a </a:t>
            </a:r>
            <a:r>
              <a:rPr lang="en-US" baseline="0" dirty="0" err="1"/>
              <a:t>docker</a:t>
            </a:r>
            <a:r>
              <a:rPr lang="en-US" baseline="0" dirty="0"/>
              <a:t> container by creating a pod .</a:t>
            </a:r>
          </a:p>
          <a:p>
            <a:pPr marL="228600" indent="-228600">
              <a:buAutoNum type="arabicPeriod"/>
            </a:pPr>
            <a:r>
              <a:rPr lang="en-US" baseline="0" dirty="0" err="1"/>
              <a:t>Kubectl</a:t>
            </a:r>
            <a:r>
              <a:rPr lang="en-US" baseline="0" dirty="0"/>
              <a:t> cluster-info – view information about cluster .</a:t>
            </a:r>
          </a:p>
          <a:p>
            <a:pPr marL="228600" indent="-228600">
              <a:buAutoNum type="arabicPeriod"/>
            </a:pPr>
            <a:r>
              <a:rPr lang="en-US" baseline="0" dirty="0" err="1"/>
              <a:t>Kubectl</a:t>
            </a:r>
            <a:r>
              <a:rPr lang="en-US" baseline="0" dirty="0"/>
              <a:t> get nodes – list all the nodes in the cluster</a:t>
            </a:r>
          </a:p>
          <a:p>
            <a:pPr marL="228600" indent="-228600">
              <a:buAutoNum type="arabicPeriod"/>
            </a:pPr>
            <a:r>
              <a:rPr lang="en-US" baseline="0" dirty="0" err="1"/>
              <a:t>Kubectl</a:t>
            </a:r>
            <a:r>
              <a:rPr lang="en-US" baseline="0" dirty="0"/>
              <a:t> get pods --  get you the list of pods running</a:t>
            </a:r>
          </a:p>
          <a:p>
            <a:pPr marL="228600" indent="-228600">
              <a:buAutoNum type="arabicPeriod"/>
            </a:pPr>
            <a:r>
              <a:rPr lang="en-US" baseline="0" dirty="0" err="1"/>
              <a:t>Kubectl</a:t>
            </a:r>
            <a:r>
              <a:rPr lang="en-US" baseline="0" dirty="0"/>
              <a:t> describe pods – more details .</a:t>
            </a:r>
          </a:p>
          <a:p>
            <a:pPr marL="228600" indent="-228600">
              <a:buAutoNum type="arabicPeriod"/>
            </a:pPr>
            <a:r>
              <a:rPr lang="en-US" dirty="0" err="1"/>
              <a:t>Kubectl</a:t>
            </a:r>
            <a:r>
              <a:rPr lang="en-US" dirty="0"/>
              <a:t> get pods –o wide – get </a:t>
            </a:r>
            <a:r>
              <a:rPr lang="en-US" dirty="0" err="1"/>
              <a:t>ip</a:t>
            </a:r>
            <a:r>
              <a:rPr lang="en-US" dirty="0"/>
              <a:t> details</a:t>
            </a:r>
            <a:r>
              <a:rPr lang="en-US" baseline="0" dirty="0"/>
              <a:t> for each pod </a:t>
            </a:r>
          </a:p>
          <a:p>
            <a:pPr marL="228600" indent="-228600">
              <a:buAutoNum type="arabicPeriod"/>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20</a:t>
            </a:fld>
            <a:endParaRPr lang="en-US"/>
          </a:p>
        </p:txBody>
      </p:sp>
    </p:spTree>
    <p:extLst>
      <p:ext uri="{BB962C8B-B14F-4D97-AF65-F5344CB8AC3E}">
        <p14:creationId xmlns:p14="http://schemas.microsoft.com/office/powerpoint/2010/main" val="3137558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a:t>
            </a:r>
            <a:r>
              <a:rPr lang="en-US" baseline="0" dirty="0"/>
              <a:t> Kubernetes(K8s) on AWS :  kubernetes-setup.MD</a:t>
            </a:r>
          </a:p>
          <a:p>
            <a:r>
              <a:rPr lang="en-US" baseline="0" dirty="0"/>
              <a:t>-----------------------------------</a:t>
            </a:r>
          </a:p>
          <a:p>
            <a:pPr marL="228600" indent="-228600">
              <a:buAutoNum type="arabicPeriod"/>
            </a:pPr>
            <a:r>
              <a:rPr lang="en-US" baseline="0" dirty="0"/>
              <a:t>Launch Ubuntu server 18.04 with port 80 , 8080 and 22 .</a:t>
            </a:r>
          </a:p>
          <a:p>
            <a:pPr marL="228600" indent="-228600">
              <a:buAutoNum type="arabicPeriod"/>
            </a:pPr>
            <a:r>
              <a:rPr lang="en-US" baseline="0" dirty="0" err="1"/>
              <a:t>Sudo</a:t>
            </a:r>
            <a:r>
              <a:rPr lang="en-US" baseline="0" dirty="0"/>
              <a:t> </a:t>
            </a:r>
            <a:r>
              <a:rPr lang="en-US" baseline="0" dirty="0" err="1"/>
              <a:t>su</a:t>
            </a:r>
            <a:endParaRPr lang="en-US" baseline="0" dirty="0"/>
          </a:p>
          <a:p>
            <a:pPr marL="228600" indent="-228600">
              <a:buAutoNum type="arabicPeriod"/>
            </a:pPr>
            <a:r>
              <a:rPr lang="en-US" baseline="0" dirty="0"/>
              <a:t>Download AWS CLI as in the document </a:t>
            </a:r>
          </a:p>
          <a:p>
            <a:pPr marL="228600" indent="-228600">
              <a:buAutoNum type="arabicPeriod"/>
            </a:pPr>
            <a:r>
              <a:rPr lang="en-US" baseline="0" dirty="0"/>
              <a:t>Check with </a:t>
            </a:r>
            <a:r>
              <a:rPr lang="en-US" baseline="0" dirty="0" err="1"/>
              <a:t>aws</a:t>
            </a:r>
            <a:r>
              <a:rPr lang="en-US" baseline="0" dirty="0"/>
              <a:t> --version </a:t>
            </a:r>
          </a:p>
          <a:p>
            <a:pPr marL="228600" indent="-228600">
              <a:buAutoNum type="arabicPeriod"/>
            </a:pPr>
            <a:r>
              <a:rPr lang="en-US" baseline="0" dirty="0"/>
              <a:t>Check with </a:t>
            </a:r>
            <a:r>
              <a:rPr lang="en-US" baseline="0" dirty="0" err="1"/>
              <a:t>kubectl</a:t>
            </a:r>
            <a:r>
              <a:rPr lang="en-US" baseline="0" dirty="0"/>
              <a:t> –help </a:t>
            </a:r>
          </a:p>
          <a:p>
            <a:pPr marL="228600" indent="-228600">
              <a:buAutoNum type="arabicPeriod"/>
            </a:pPr>
            <a:r>
              <a:rPr lang="en-US" baseline="0" dirty="0"/>
              <a:t>Check with kops</a:t>
            </a:r>
          </a:p>
          <a:p>
            <a:pPr marL="228600" indent="-228600">
              <a:buAutoNum type="arabicPeriod"/>
            </a:pPr>
            <a:r>
              <a:rPr lang="en-US" baseline="0" dirty="0"/>
              <a:t>Create a role with EC2,S3,IAM &amp; Route53 full access .Attach this to your EC2 Instance .</a:t>
            </a:r>
          </a:p>
          <a:p>
            <a:pPr marL="228600" indent="-228600">
              <a:buAutoNum type="arabicPeriod"/>
            </a:pPr>
            <a:r>
              <a:rPr lang="en-US" baseline="0" dirty="0"/>
              <a:t>Create a Route53 private hosted zone</a:t>
            </a:r>
          </a:p>
          <a:p>
            <a:pPr marL="228600" indent="-228600">
              <a:buAutoNum type="arabicPeriod"/>
            </a:pPr>
            <a:r>
              <a:rPr lang="en-US" baseline="0" dirty="0"/>
              <a:t>create an S3 bucket</a:t>
            </a:r>
          </a:p>
          <a:p>
            <a:pPr marL="228600" indent="-228600">
              <a:buAutoNum type="arabicPeriod"/>
            </a:pPr>
            <a:r>
              <a:rPr lang="en-US" baseline="0" dirty="0"/>
              <a:t>export KOPS_STATE_STORE=s3://&lt;Bucket_Name&gt;</a:t>
            </a:r>
          </a:p>
          <a:p>
            <a:pPr marL="228600" indent="-228600">
              <a:buAutoNum type="arabicPeriod"/>
            </a:pPr>
            <a:r>
              <a:rPr lang="en-US" baseline="0" dirty="0"/>
              <a:t>Create </a:t>
            </a:r>
            <a:r>
              <a:rPr lang="en-US" baseline="0" dirty="0" err="1"/>
              <a:t>sshkeys</a:t>
            </a:r>
            <a:r>
              <a:rPr lang="en-US" baseline="0" dirty="0"/>
              <a:t> before creating cluster == &gt;  </a:t>
            </a:r>
            <a:r>
              <a:rPr lang="en-US" baseline="0" dirty="0" err="1"/>
              <a:t>ssh-keygen</a:t>
            </a:r>
            <a:r>
              <a:rPr lang="en-US" baseline="0" dirty="0"/>
              <a:t> from root</a:t>
            </a: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21</a:t>
            </a:fld>
            <a:endParaRPr lang="en-US"/>
          </a:p>
        </p:txBody>
      </p:sp>
    </p:spTree>
    <p:extLst>
      <p:ext uri="{BB962C8B-B14F-4D97-AF65-F5344CB8AC3E}">
        <p14:creationId xmlns:p14="http://schemas.microsoft.com/office/powerpoint/2010/main" val="17142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Run Kubernetes Anywhere: </a:t>
            </a:r>
          </a:p>
          <a:p>
            <a:r>
              <a:rPr lang="en-US" dirty="0"/>
              <a:t>On-Premise(Own </a:t>
            </a:r>
            <a:r>
              <a:rPr lang="en-US" dirty="0" err="1"/>
              <a:t>DataCenter</a:t>
            </a:r>
            <a:r>
              <a:rPr lang="en-US" dirty="0"/>
              <a:t>) </a:t>
            </a:r>
          </a:p>
          <a:p>
            <a:r>
              <a:rPr lang="en-US" dirty="0"/>
              <a:t>Public Cloud(Google, AWS, Azure, </a:t>
            </a:r>
            <a:r>
              <a:rPr lang="en-US" dirty="0" err="1"/>
              <a:t>DigitalOcean</a:t>
            </a:r>
            <a:r>
              <a:rPr lang="en-US" dirty="0"/>
              <a:t>…)</a:t>
            </a:r>
          </a:p>
          <a:p>
            <a:r>
              <a:rPr lang="en-US" dirty="0"/>
              <a:t>Hybrid Cloud</a:t>
            </a:r>
            <a:endParaRPr lang="en-US" dirty="0">
              <a:hlinkClick r:id="rId3"/>
            </a:endParaRPr>
          </a:p>
          <a:p>
            <a:endParaRPr lang="en-US" dirty="0">
              <a:hlinkClick r:id="rId3"/>
            </a:endParaRPr>
          </a:p>
          <a:p>
            <a:r>
              <a:rPr lang="en-US" dirty="0">
                <a:hlinkClick r:id="rId3"/>
              </a:rPr>
              <a:t>https://kodekloud.com/p/public-labs?scenario=kubernetes-for-beginners-basiccommands-test</a:t>
            </a:r>
            <a:endParaRPr lang="en-US" dirty="0"/>
          </a:p>
          <a:p>
            <a:endParaRPr lang="en-US" dirty="0"/>
          </a:p>
          <a:p>
            <a:r>
              <a:rPr lang="en-US" dirty="0"/>
              <a:t>Using </a:t>
            </a:r>
            <a:r>
              <a:rPr lang="en-US" dirty="0" err="1"/>
              <a:t>kubectl</a:t>
            </a:r>
            <a:r>
              <a:rPr lang="en-US" dirty="0"/>
              <a:t> command </a:t>
            </a:r>
          </a:p>
          <a:p>
            <a:r>
              <a:rPr lang="en-US" dirty="0"/>
              <a:t>Writing</a:t>
            </a:r>
            <a:r>
              <a:rPr lang="en-US" baseline="0" dirty="0"/>
              <a:t> deployment and service files </a:t>
            </a:r>
          </a:p>
          <a:p>
            <a:r>
              <a:rPr lang="en-US" baseline="0" dirty="0"/>
              <a:t>Creating </a:t>
            </a:r>
            <a:r>
              <a:rPr lang="en-US" baseline="0" dirty="0" err="1"/>
              <a:t>Ansible</a:t>
            </a:r>
            <a:r>
              <a:rPr lang="en-US" baseline="0" dirty="0"/>
              <a:t> playbook to deploy </a:t>
            </a:r>
          </a:p>
          <a:p>
            <a:r>
              <a:rPr lang="en-US" baseline="0" dirty="0"/>
              <a:t>Run a Jenkins job </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3235348-7B4A-40E4-9A24-1326365F6A3E}" type="slidenum">
              <a:rPr lang="en-US" smtClean="0"/>
              <a:t>22</a:t>
            </a:fld>
            <a:endParaRPr lang="en-US"/>
          </a:p>
        </p:txBody>
      </p:sp>
    </p:spTree>
    <p:extLst>
      <p:ext uri="{BB962C8B-B14F-4D97-AF65-F5344CB8AC3E}">
        <p14:creationId xmlns:p14="http://schemas.microsoft.com/office/powerpoint/2010/main" val="43496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https://kubernetes.io/docs/setup/independent/install</a:t>
            </a:r>
            <a:r>
              <a:rPr lang="en-US" sz="1200" b="0" i="0" u="none" strike="noStrike" kern="1200" dirty="0">
                <a:solidFill>
                  <a:schemeClr val="tx1"/>
                </a:solidFill>
                <a:effectLst/>
                <a:latin typeface="+mn-lt"/>
                <a:ea typeface="+mn-ea"/>
                <a:cs typeface="+mn-cs"/>
                <a:hlinkClick r:id="rId4"/>
              </a:rPr>
              <a:t>-kubeadm/</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hlinkClick r:id="rId4"/>
            </a:endParaRPr>
          </a:p>
          <a:p>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https://raw.githubusercontent.com/coreos/flannel/master/Documentation/kube-flannel.yml</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on Google Cloud: </a:t>
            </a:r>
            <a:r>
              <a:rPr lang="en-US" sz="1200" b="0" i="0" u="none" strike="noStrike" kern="1200" dirty="0">
                <a:solidFill>
                  <a:schemeClr val="tx1"/>
                </a:solidFill>
                <a:effectLst/>
                <a:latin typeface="+mn-lt"/>
                <a:ea typeface="+mn-ea"/>
                <a:cs typeface="+mn-cs"/>
                <a:hlinkClick r:id="rId5"/>
              </a:rPr>
              <a:t>https://cloud.google.com/kubernetes-engine/docs/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Labs.play-with-k8s.com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Master – t2 medium with Ubuntu and port 22 , 80 , 8080(</a:t>
            </a:r>
            <a:r>
              <a:rPr lang="en-US" sz="1200" b="0" i="0" u="none" strike="noStrike" kern="1200" dirty="0" err="1">
                <a:solidFill>
                  <a:schemeClr val="tx1"/>
                </a:solidFill>
                <a:effectLst/>
                <a:latin typeface="+mn-lt"/>
                <a:ea typeface="+mn-ea"/>
                <a:cs typeface="+mn-cs"/>
              </a:rPr>
              <a:t>kubelet</a:t>
            </a:r>
            <a:r>
              <a:rPr lang="en-US" sz="1200" b="0" i="0" u="none" strike="noStrike" kern="1200" dirty="0">
                <a:solidFill>
                  <a:schemeClr val="tx1"/>
                </a:solidFill>
                <a:effectLst/>
                <a:latin typeface="+mn-lt"/>
                <a:ea typeface="+mn-ea"/>
                <a:cs typeface="+mn-cs"/>
              </a:rPr>
              <a:t> service) , 443 , 6783(running pods on slave nodes) , 6784(running pods on slave nodes) ,6443(joining nodes ) .</a:t>
            </a:r>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23</a:t>
            </a:fld>
            <a:endParaRPr lang="en-US"/>
          </a:p>
        </p:txBody>
      </p:sp>
    </p:spTree>
    <p:extLst>
      <p:ext uri="{BB962C8B-B14F-4D97-AF65-F5344CB8AC3E}">
        <p14:creationId xmlns:p14="http://schemas.microsoft.com/office/powerpoint/2010/main" val="44953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Stacked </a:t>
            </a:r>
            <a:r>
              <a:rPr lang="en-US" dirty="0" err="1"/>
              <a:t>Etcd</a:t>
            </a:r>
            <a:r>
              <a:rPr lang="en-US" dirty="0"/>
              <a:t> is a way in which all </a:t>
            </a:r>
            <a:r>
              <a:rPr lang="en-US" dirty="0" err="1"/>
              <a:t>etcd</a:t>
            </a:r>
            <a:r>
              <a:rPr lang="en-US" dirty="0"/>
              <a:t> are linked to each other or use external </a:t>
            </a:r>
            <a:r>
              <a:rPr lang="en-US" dirty="0" err="1"/>
              <a:t>etcd</a:t>
            </a:r>
            <a:r>
              <a:rPr lang="en-US" dirty="0"/>
              <a:t> which is maintained separately .</a:t>
            </a:r>
          </a:p>
        </p:txBody>
      </p:sp>
      <p:sp>
        <p:nvSpPr>
          <p:cNvPr id="4" name="Slide Number Placeholder 3"/>
          <p:cNvSpPr>
            <a:spLocks noGrp="1"/>
          </p:cNvSpPr>
          <p:nvPr>
            <p:ph type="sldNum" sz="quarter" idx="5"/>
          </p:nvPr>
        </p:nvSpPr>
        <p:spPr/>
        <p:txBody>
          <a:bodyPr/>
          <a:lstStyle/>
          <a:p>
            <a:fld id="{E3235348-7B4A-40E4-9A24-1326365F6A3E}" type="slidenum">
              <a:rPr lang="en-US" smtClean="0"/>
              <a:t>24</a:t>
            </a:fld>
            <a:endParaRPr lang="en-US"/>
          </a:p>
        </p:txBody>
      </p:sp>
    </p:spTree>
    <p:extLst>
      <p:ext uri="{BB962C8B-B14F-4D97-AF65-F5344CB8AC3E}">
        <p14:creationId xmlns:p14="http://schemas.microsoft.com/office/powerpoint/2010/main" val="164134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K8s Management Tools : </a:t>
            </a:r>
            <a:r>
              <a:rPr lang="en-US" sz="1200" b="0" i="0" u="none" strike="noStrike" kern="1200" baseline="0" dirty="0">
                <a:solidFill>
                  <a:schemeClr val="tx1"/>
                </a:solidFill>
                <a:latin typeface="+mn-lt"/>
                <a:ea typeface="+mn-ea"/>
                <a:cs typeface="+mn-cs"/>
              </a:rPr>
              <a:t>K8s tools provide Additional functionality. </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Kubectl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Kubeadm</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Minikube </a:t>
            </a:r>
          </a:p>
          <a:p>
            <a:r>
              <a:rPr lang="en-US" sz="1200" b="0" i="0" u="none" strike="noStrike" kern="1200" baseline="0" dirty="0">
                <a:solidFill>
                  <a:schemeClr val="tx1"/>
                </a:solidFill>
                <a:latin typeface="+mn-lt"/>
                <a:ea typeface="+mn-ea"/>
                <a:cs typeface="+mn-cs"/>
              </a:rPr>
              <a:t>➤ Helm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Kompose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Kustomize</a:t>
            </a:r>
            <a:r>
              <a:rPr lang="en-US"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3235348-7B4A-40E4-9A24-1326365F6A3E}" type="slidenum">
              <a:rPr lang="en-US" smtClean="0"/>
              <a:t>25</a:t>
            </a:fld>
            <a:endParaRPr lang="en-US"/>
          </a:p>
        </p:txBody>
      </p:sp>
    </p:spTree>
    <p:extLst>
      <p:ext uri="{BB962C8B-B14F-4D97-AF65-F5344CB8AC3E}">
        <p14:creationId xmlns:p14="http://schemas.microsoft.com/office/powerpoint/2010/main" val="3434740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Maven</a:t>
            </a:r>
          </a:p>
          <a:p>
            <a:r>
              <a:rPr lang="en-US" dirty="0" err="1"/>
              <a:t>Git</a:t>
            </a:r>
            <a:endParaRPr lang="en-US" dirty="0"/>
          </a:p>
          <a:p>
            <a:r>
              <a:rPr lang="en-US" dirty="0"/>
              <a:t>Jenkins</a:t>
            </a: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6</a:t>
            </a:fld>
            <a:endParaRPr lang="en-US"/>
          </a:p>
        </p:txBody>
      </p:sp>
    </p:spTree>
    <p:extLst>
      <p:ext uri="{BB962C8B-B14F-4D97-AF65-F5344CB8AC3E}">
        <p14:creationId xmlns:p14="http://schemas.microsoft.com/office/powerpoint/2010/main" val="570805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kubeadm</a:t>
            </a:r>
            <a:r>
              <a:rPr lang="en-US" dirty="0"/>
              <a:t> token create --print-join-command </a:t>
            </a:r>
          </a:p>
          <a:p>
            <a:r>
              <a:rPr lang="en-US" dirty="0"/>
              <a:t> </a:t>
            </a:r>
            <a:r>
              <a:rPr lang="en-US" dirty="0" err="1"/>
              <a:t>kubeadm</a:t>
            </a:r>
            <a:r>
              <a:rPr lang="en-US" dirty="0"/>
              <a:t> token list</a:t>
            </a:r>
          </a:p>
          <a:p>
            <a:r>
              <a:rPr lang="en-US" dirty="0"/>
              <a:t> </a:t>
            </a:r>
          </a:p>
        </p:txBody>
      </p:sp>
      <p:sp>
        <p:nvSpPr>
          <p:cNvPr id="4" name="Slide Number Placeholder 3"/>
          <p:cNvSpPr>
            <a:spLocks noGrp="1"/>
          </p:cNvSpPr>
          <p:nvPr>
            <p:ph type="sldNum" sz="quarter" idx="5"/>
          </p:nvPr>
        </p:nvSpPr>
        <p:spPr/>
        <p:txBody>
          <a:bodyPr/>
          <a:lstStyle/>
          <a:p>
            <a:fld id="{E3235348-7B4A-40E4-9A24-1326365F6A3E}" type="slidenum">
              <a:rPr lang="en-US" smtClean="0"/>
              <a:t>26</a:t>
            </a:fld>
            <a:endParaRPr lang="en-US"/>
          </a:p>
        </p:txBody>
      </p:sp>
    </p:spTree>
    <p:extLst>
      <p:ext uri="{BB962C8B-B14F-4D97-AF65-F5344CB8AC3E}">
        <p14:creationId xmlns:p14="http://schemas.microsoft.com/office/powerpoint/2010/main" val="1486760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Draining :</a:t>
            </a:r>
          </a:p>
          <a:p>
            <a:r>
              <a:rPr lang="en-US" dirty="0"/>
              <a:t>-----------------</a:t>
            </a:r>
          </a:p>
          <a:p>
            <a:r>
              <a:rPr lang="en-US" dirty="0"/>
              <a:t>Command : kubectl drain &lt;NODE&gt; --ignore-</a:t>
            </a:r>
            <a:r>
              <a:rPr lang="en-US" dirty="0" err="1"/>
              <a:t>deamonsets</a:t>
            </a:r>
            <a:r>
              <a:rPr lang="en-US" dirty="0"/>
              <a:t> --force</a:t>
            </a:r>
          </a:p>
          <a:p>
            <a:r>
              <a:rPr lang="en-US" dirty="0"/>
              <a:t> </a:t>
            </a:r>
          </a:p>
          <a:p>
            <a:r>
              <a:rPr lang="en-US" dirty="0"/>
              <a:t>To join back : kubectl </a:t>
            </a:r>
            <a:r>
              <a:rPr lang="en-US" dirty="0" err="1"/>
              <a:t>uncordon</a:t>
            </a:r>
            <a:r>
              <a:rPr lang="en-US" dirty="0"/>
              <a:t> &lt;NODE&gt;</a:t>
            </a:r>
          </a:p>
          <a:p>
            <a:endParaRPr lang="en-US" dirty="0"/>
          </a:p>
        </p:txBody>
      </p:sp>
      <p:sp>
        <p:nvSpPr>
          <p:cNvPr id="4" name="Slide Number Placeholder 3"/>
          <p:cNvSpPr>
            <a:spLocks noGrp="1"/>
          </p:cNvSpPr>
          <p:nvPr>
            <p:ph type="sldNum" sz="quarter" idx="5"/>
          </p:nvPr>
        </p:nvSpPr>
        <p:spPr/>
        <p:txBody>
          <a:bodyPr/>
          <a:lstStyle/>
          <a:p>
            <a:fld id="{E3235348-7B4A-40E4-9A24-1326365F6A3E}" type="slidenum">
              <a:rPr lang="en-US" smtClean="0"/>
              <a:t>27</a:t>
            </a:fld>
            <a:endParaRPr lang="en-US"/>
          </a:p>
        </p:txBody>
      </p:sp>
    </p:spTree>
    <p:extLst>
      <p:ext uri="{BB962C8B-B14F-4D97-AF65-F5344CB8AC3E}">
        <p14:creationId xmlns:p14="http://schemas.microsoft.com/office/powerpoint/2010/main" val="1497428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kubectl </a:t>
            </a:r>
            <a:r>
              <a:rPr lang="en-US" sz="1200" b="0" i="0" kern="1200" dirty="0" err="1">
                <a:solidFill>
                  <a:schemeClr val="tx1"/>
                </a:solidFill>
                <a:effectLst/>
                <a:latin typeface="+mn-lt"/>
                <a:ea typeface="+mn-ea"/>
                <a:cs typeface="+mn-cs"/>
              </a:rPr>
              <a:t>api</a:t>
            </a:r>
            <a:r>
              <a:rPr lang="en-US" sz="1200" b="0" i="0" kern="1200" dirty="0">
                <a:solidFill>
                  <a:schemeClr val="tx1"/>
                </a:solidFill>
                <a:effectLst/>
                <a:latin typeface="+mn-lt"/>
                <a:ea typeface="+mn-ea"/>
                <a:cs typeface="+mn-cs"/>
              </a:rPr>
              <a:t>-resources</a:t>
            </a:r>
          </a:p>
          <a:p>
            <a:r>
              <a:rPr lang="en-US" sz="1200" b="0" i="0" kern="1200" dirty="0">
                <a:solidFill>
                  <a:schemeClr val="tx1"/>
                </a:solidFill>
                <a:effectLst/>
                <a:latin typeface="+mn-lt"/>
                <a:ea typeface="+mn-ea"/>
                <a:cs typeface="+mn-cs"/>
              </a:rPr>
              <a:t>Commands : Upgrade Kubernetes Cluster</a:t>
            </a:r>
          </a:p>
          <a:p>
            <a:endParaRPr lang="en-US" sz="1200" b="0" i="0" kern="1200" dirty="0">
              <a:solidFill>
                <a:schemeClr val="tx1"/>
              </a:solidFill>
              <a:effectLst/>
              <a:latin typeface="+mn-lt"/>
              <a:ea typeface="+mn-ea"/>
              <a:cs typeface="+mn-cs"/>
            </a:endParaRPr>
          </a:p>
          <a:p>
            <a:r>
              <a:rPr lang="en-US" dirty="0"/>
              <a:t>***************** Upgrade Control Plane Node ******************</a:t>
            </a:r>
          </a:p>
          <a:p>
            <a:endParaRPr lang="en-US" dirty="0"/>
          </a:p>
          <a:p>
            <a:r>
              <a:rPr lang="en-US" dirty="0"/>
              <a:t>1. Get the Running Node and Version</a:t>
            </a:r>
          </a:p>
          <a:p>
            <a:r>
              <a:rPr lang="en-US" dirty="0"/>
              <a:t>kubectl get nodes</a:t>
            </a:r>
          </a:p>
          <a:p>
            <a:endParaRPr lang="en-US" dirty="0"/>
          </a:p>
          <a:p>
            <a:r>
              <a:rPr lang="en-US" dirty="0"/>
              <a:t>2. Drain Master Node</a:t>
            </a:r>
          </a:p>
          <a:p>
            <a:r>
              <a:rPr lang="en-US" dirty="0"/>
              <a:t>kubectl drain &lt;node-to-drain&gt; --ignore-</a:t>
            </a:r>
            <a:r>
              <a:rPr lang="en-US" dirty="0" err="1"/>
              <a:t>daemonsets</a:t>
            </a:r>
            <a:endParaRPr lang="en-US" dirty="0"/>
          </a:p>
          <a:p>
            <a:endParaRPr lang="en-US" dirty="0"/>
          </a:p>
          <a:p>
            <a:r>
              <a:rPr lang="en-US" dirty="0"/>
              <a:t>3. Upgrade </a:t>
            </a:r>
            <a:r>
              <a:rPr lang="en-US" dirty="0" err="1"/>
              <a:t>kubeadm</a:t>
            </a:r>
            <a:endParaRPr lang="en-US" dirty="0"/>
          </a:p>
          <a:p>
            <a:endParaRPr lang="en-US" dirty="0"/>
          </a:p>
          <a:p>
            <a:r>
              <a:rPr lang="en-US" dirty="0" err="1"/>
              <a:t>sudo</a:t>
            </a:r>
            <a:r>
              <a:rPr lang="en-US" dirty="0"/>
              <a:t> apt-get update</a:t>
            </a:r>
          </a:p>
          <a:p>
            <a:r>
              <a:rPr lang="en-US" dirty="0" err="1"/>
              <a:t>sudo</a:t>
            </a:r>
            <a:r>
              <a:rPr lang="en-US" dirty="0"/>
              <a:t> apt-get install -y --allow-change-held-packages </a:t>
            </a:r>
            <a:r>
              <a:rPr lang="en-US" dirty="0" err="1"/>
              <a:t>kubeadm</a:t>
            </a:r>
            <a:r>
              <a:rPr lang="en-US" dirty="0"/>
              <a:t>=1.21.1-00</a:t>
            </a:r>
          </a:p>
          <a:p>
            <a:endParaRPr lang="en-US" dirty="0"/>
          </a:p>
          <a:p>
            <a:r>
              <a:rPr lang="en-US" dirty="0"/>
              <a:t>4. Verify that the download works and has the expected version:</a:t>
            </a:r>
          </a:p>
          <a:p>
            <a:r>
              <a:rPr lang="en-US" dirty="0" err="1"/>
              <a:t>kubeadm</a:t>
            </a:r>
            <a:r>
              <a:rPr lang="en-US" dirty="0"/>
              <a:t> version</a:t>
            </a:r>
          </a:p>
          <a:p>
            <a:endParaRPr lang="en-US" dirty="0"/>
          </a:p>
          <a:p>
            <a:r>
              <a:rPr lang="en-US" dirty="0"/>
              <a:t>5. Verify the upgrade plan</a:t>
            </a:r>
          </a:p>
          <a:p>
            <a:r>
              <a:rPr lang="en-US" dirty="0" err="1"/>
              <a:t>sudo</a:t>
            </a:r>
            <a:r>
              <a:rPr lang="en-US" dirty="0"/>
              <a:t> </a:t>
            </a:r>
            <a:r>
              <a:rPr lang="en-US" dirty="0" err="1"/>
              <a:t>kubeadm</a:t>
            </a:r>
            <a:r>
              <a:rPr lang="en-US" dirty="0"/>
              <a:t> upgrade plan v1.21.1-00</a:t>
            </a:r>
          </a:p>
          <a:p>
            <a:endParaRPr lang="en-US" dirty="0"/>
          </a:p>
          <a:p>
            <a:r>
              <a:rPr lang="en-US" dirty="0"/>
              <a:t>6. Apply the Upgrade</a:t>
            </a:r>
          </a:p>
          <a:p>
            <a:r>
              <a:rPr lang="en-US" dirty="0" err="1"/>
              <a:t>sudo</a:t>
            </a:r>
            <a:r>
              <a:rPr lang="en-US" dirty="0"/>
              <a:t> </a:t>
            </a:r>
            <a:r>
              <a:rPr lang="en-US" dirty="0" err="1"/>
              <a:t>kubeadm</a:t>
            </a:r>
            <a:r>
              <a:rPr lang="en-US" dirty="0"/>
              <a:t> upgrade apply v1.21.1</a:t>
            </a:r>
          </a:p>
          <a:p>
            <a:endParaRPr lang="en-US" dirty="0"/>
          </a:p>
          <a:p>
            <a:r>
              <a:rPr lang="en-US" dirty="0"/>
              <a:t>7. Upgrade </a:t>
            </a:r>
            <a:r>
              <a:rPr lang="en-US" dirty="0" err="1"/>
              <a:t>kubelet</a:t>
            </a:r>
            <a:r>
              <a:rPr lang="en-US" dirty="0"/>
              <a:t> and kubectl packages</a:t>
            </a:r>
          </a:p>
          <a:p>
            <a:r>
              <a:rPr lang="en-US" dirty="0" err="1"/>
              <a:t>sudo</a:t>
            </a:r>
            <a:r>
              <a:rPr lang="en-US" dirty="0"/>
              <a:t> apt-get update</a:t>
            </a:r>
          </a:p>
          <a:p>
            <a:r>
              <a:rPr lang="en-US" dirty="0" err="1"/>
              <a:t>sudo</a:t>
            </a:r>
            <a:r>
              <a:rPr lang="en-US" dirty="0"/>
              <a:t> apt-get install -y --allow-change-held-packages </a:t>
            </a:r>
            <a:r>
              <a:rPr lang="en-US" dirty="0" err="1"/>
              <a:t>kubelet</a:t>
            </a:r>
            <a:r>
              <a:rPr lang="en-US" dirty="0"/>
              <a:t>=1.21.1-00 kubectl=1.21.1-00</a:t>
            </a:r>
          </a:p>
          <a:p>
            <a:endParaRPr lang="en-US" dirty="0"/>
          </a:p>
          <a:p>
            <a:r>
              <a:rPr lang="en-US" dirty="0"/>
              <a:t>8. Restart the </a:t>
            </a:r>
            <a:r>
              <a:rPr lang="en-US" dirty="0" err="1"/>
              <a:t>kubelet</a:t>
            </a:r>
            <a:r>
              <a:rPr lang="en-US" dirty="0"/>
              <a:t>:</a:t>
            </a:r>
          </a:p>
          <a:p>
            <a:r>
              <a:rPr lang="en-US" dirty="0" err="1"/>
              <a:t>sudo</a:t>
            </a:r>
            <a:r>
              <a:rPr lang="en-US" dirty="0"/>
              <a:t> </a:t>
            </a:r>
            <a:r>
              <a:rPr lang="en-US" dirty="0" err="1"/>
              <a:t>systemctl</a:t>
            </a:r>
            <a:r>
              <a:rPr lang="en-US" dirty="0"/>
              <a:t> daemon-reload</a:t>
            </a:r>
          </a:p>
          <a:p>
            <a:r>
              <a:rPr lang="en-US" dirty="0" err="1"/>
              <a:t>sudo</a:t>
            </a:r>
            <a:r>
              <a:rPr lang="en-US" dirty="0"/>
              <a:t> </a:t>
            </a:r>
            <a:r>
              <a:rPr lang="en-US" dirty="0" err="1"/>
              <a:t>systemctl</a:t>
            </a:r>
            <a:r>
              <a:rPr lang="en-US" dirty="0"/>
              <a:t> restart </a:t>
            </a:r>
            <a:r>
              <a:rPr lang="en-US" dirty="0" err="1"/>
              <a:t>kubelet</a:t>
            </a:r>
            <a:endParaRPr lang="en-US" dirty="0"/>
          </a:p>
          <a:p>
            <a:endParaRPr lang="en-US" dirty="0"/>
          </a:p>
          <a:p>
            <a:r>
              <a:rPr lang="en-US" dirty="0"/>
              <a:t>10. Get the Running Node and Version</a:t>
            </a:r>
          </a:p>
          <a:p>
            <a:r>
              <a:rPr lang="en-US" dirty="0"/>
              <a:t>kubectl get nodes</a:t>
            </a:r>
          </a:p>
          <a:p>
            <a:endParaRPr lang="en-US" dirty="0"/>
          </a:p>
          <a:p>
            <a:r>
              <a:rPr lang="en-US" dirty="0"/>
              <a:t>11. </a:t>
            </a:r>
            <a:r>
              <a:rPr lang="en-US" dirty="0" err="1"/>
              <a:t>Uncordon</a:t>
            </a:r>
            <a:r>
              <a:rPr lang="en-US" dirty="0"/>
              <a:t> the Node</a:t>
            </a:r>
          </a:p>
          <a:p>
            <a:r>
              <a:rPr lang="en-US" dirty="0"/>
              <a:t>kubectl </a:t>
            </a:r>
            <a:r>
              <a:rPr lang="en-US" dirty="0" err="1"/>
              <a:t>uncordon</a:t>
            </a:r>
            <a:r>
              <a:rPr lang="en-US" dirty="0"/>
              <a:t> &lt;node-to-</a:t>
            </a:r>
            <a:r>
              <a:rPr lang="en-US" dirty="0" err="1"/>
              <a:t>uncordon</a:t>
            </a:r>
            <a:r>
              <a:rPr lang="en-US" dirty="0"/>
              <a:t>&gt;</a:t>
            </a:r>
          </a:p>
          <a:p>
            <a:endParaRPr lang="en-US" dirty="0"/>
          </a:p>
          <a:p>
            <a:r>
              <a:rPr lang="en-US" dirty="0"/>
              <a:t>***************** Upgrade Worker Node ******************</a:t>
            </a:r>
          </a:p>
          <a:p>
            <a:endParaRPr lang="en-US" dirty="0"/>
          </a:p>
          <a:p>
            <a:r>
              <a:rPr lang="en-US" dirty="0"/>
              <a:t>1. Drain Worker Node</a:t>
            </a:r>
          </a:p>
          <a:p>
            <a:r>
              <a:rPr lang="en-US" dirty="0"/>
              <a:t>kubectl drain &lt;node-to-drain&gt; --ignore-</a:t>
            </a:r>
            <a:r>
              <a:rPr lang="en-US" dirty="0" err="1"/>
              <a:t>daemonsets</a:t>
            </a:r>
            <a:r>
              <a:rPr lang="en-US" dirty="0"/>
              <a:t> --force</a:t>
            </a:r>
          </a:p>
          <a:p>
            <a:endParaRPr lang="en-US" dirty="0"/>
          </a:p>
          <a:p>
            <a:r>
              <a:rPr lang="en-US" dirty="0"/>
              <a:t>2. Upgrade </a:t>
            </a:r>
            <a:r>
              <a:rPr lang="en-US" dirty="0" err="1"/>
              <a:t>kubeadm</a:t>
            </a:r>
            <a:endParaRPr lang="en-US" dirty="0"/>
          </a:p>
          <a:p>
            <a:r>
              <a:rPr lang="en-US" dirty="0" err="1"/>
              <a:t>sudo</a:t>
            </a:r>
            <a:r>
              <a:rPr lang="en-US" dirty="0"/>
              <a:t> apt-get update</a:t>
            </a:r>
          </a:p>
          <a:p>
            <a:r>
              <a:rPr lang="en-US" dirty="0" err="1"/>
              <a:t>sudo</a:t>
            </a:r>
            <a:r>
              <a:rPr lang="en-US" dirty="0"/>
              <a:t> apt-get install -y --allow-change-held-packages </a:t>
            </a:r>
            <a:r>
              <a:rPr lang="en-US" dirty="0" err="1"/>
              <a:t>kubeadm</a:t>
            </a:r>
            <a:r>
              <a:rPr lang="en-US" dirty="0"/>
              <a:t>=1.21.1-00</a:t>
            </a:r>
          </a:p>
          <a:p>
            <a:endParaRPr lang="en-US" dirty="0"/>
          </a:p>
          <a:p>
            <a:r>
              <a:rPr lang="en-US" dirty="0"/>
              <a:t>3. Verify that the download works and has the expected version:</a:t>
            </a:r>
          </a:p>
          <a:p>
            <a:r>
              <a:rPr lang="en-US" dirty="0" err="1"/>
              <a:t>kubeadm</a:t>
            </a:r>
            <a:r>
              <a:rPr lang="en-US" dirty="0"/>
              <a:t> version</a:t>
            </a:r>
          </a:p>
          <a:p>
            <a:endParaRPr lang="en-US" dirty="0"/>
          </a:p>
          <a:p>
            <a:r>
              <a:rPr lang="en-US" dirty="0"/>
              <a:t>4. For worker nodes this upgrades the local </a:t>
            </a:r>
            <a:r>
              <a:rPr lang="en-US" dirty="0" err="1"/>
              <a:t>kubelet</a:t>
            </a:r>
            <a:r>
              <a:rPr lang="en-US" dirty="0"/>
              <a:t> configuration</a:t>
            </a:r>
          </a:p>
          <a:p>
            <a:r>
              <a:rPr lang="en-US" dirty="0" err="1"/>
              <a:t>sudo</a:t>
            </a:r>
            <a:r>
              <a:rPr lang="en-US" dirty="0"/>
              <a:t> </a:t>
            </a:r>
            <a:r>
              <a:rPr lang="en-US" dirty="0" err="1"/>
              <a:t>kubeadm</a:t>
            </a:r>
            <a:r>
              <a:rPr lang="en-US" dirty="0"/>
              <a:t> upgrade node</a:t>
            </a:r>
          </a:p>
          <a:p>
            <a:endParaRPr lang="en-US" dirty="0"/>
          </a:p>
          <a:p>
            <a:r>
              <a:rPr lang="en-US" dirty="0"/>
              <a:t>5. Upgrade </a:t>
            </a:r>
            <a:r>
              <a:rPr lang="en-US" dirty="0" err="1"/>
              <a:t>kubelet</a:t>
            </a:r>
            <a:r>
              <a:rPr lang="en-US" dirty="0"/>
              <a:t> and kubectl packages</a:t>
            </a:r>
          </a:p>
          <a:p>
            <a:r>
              <a:rPr lang="en-US" dirty="0" err="1"/>
              <a:t>sudo</a:t>
            </a:r>
            <a:r>
              <a:rPr lang="en-US" dirty="0"/>
              <a:t> apt-get update</a:t>
            </a:r>
          </a:p>
          <a:p>
            <a:r>
              <a:rPr lang="en-US" dirty="0" err="1"/>
              <a:t>sudo</a:t>
            </a:r>
            <a:r>
              <a:rPr lang="en-US" dirty="0"/>
              <a:t> apt-get install -y --allow-change-held-packages </a:t>
            </a:r>
            <a:r>
              <a:rPr lang="en-US" dirty="0" err="1"/>
              <a:t>kubelet</a:t>
            </a:r>
            <a:r>
              <a:rPr lang="en-US" dirty="0"/>
              <a:t>=1.21.1-00 kubectl=1.21.1-00</a:t>
            </a:r>
          </a:p>
          <a:p>
            <a:endParaRPr lang="en-US" dirty="0"/>
          </a:p>
          <a:p>
            <a:r>
              <a:rPr lang="en-US" dirty="0"/>
              <a:t>6. Restart the </a:t>
            </a:r>
            <a:r>
              <a:rPr lang="en-US" dirty="0" err="1"/>
              <a:t>kubelet</a:t>
            </a:r>
            <a:r>
              <a:rPr lang="en-US" dirty="0"/>
              <a:t>:</a:t>
            </a:r>
          </a:p>
          <a:p>
            <a:r>
              <a:rPr lang="en-US" dirty="0" err="1"/>
              <a:t>sudo</a:t>
            </a:r>
            <a:r>
              <a:rPr lang="en-US" dirty="0"/>
              <a:t> </a:t>
            </a:r>
            <a:r>
              <a:rPr lang="en-US" dirty="0" err="1"/>
              <a:t>systemctl</a:t>
            </a:r>
            <a:r>
              <a:rPr lang="en-US" dirty="0"/>
              <a:t> daemon-reload</a:t>
            </a:r>
          </a:p>
          <a:p>
            <a:r>
              <a:rPr lang="en-US" dirty="0" err="1"/>
              <a:t>sudo</a:t>
            </a:r>
            <a:r>
              <a:rPr lang="en-US" dirty="0"/>
              <a:t> </a:t>
            </a:r>
            <a:r>
              <a:rPr lang="en-US" dirty="0" err="1"/>
              <a:t>systemctl</a:t>
            </a:r>
            <a:r>
              <a:rPr lang="en-US" dirty="0"/>
              <a:t> restart </a:t>
            </a:r>
            <a:r>
              <a:rPr lang="en-US" dirty="0" err="1"/>
              <a:t>kubelet</a:t>
            </a:r>
            <a:endParaRPr lang="en-US" dirty="0"/>
          </a:p>
          <a:p>
            <a:endParaRPr lang="en-US" dirty="0"/>
          </a:p>
          <a:p>
            <a:r>
              <a:rPr lang="en-US" dirty="0"/>
              <a:t>7. Get the Running Node and Version</a:t>
            </a:r>
          </a:p>
          <a:p>
            <a:r>
              <a:rPr lang="en-US" dirty="0"/>
              <a:t>kubectl get nodes</a:t>
            </a:r>
          </a:p>
        </p:txBody>
      </p:sp>
      <p:sp>
        <p:nvSpPr>
          <p:cNvPr id="4" name="Slide Number Placeholder 3"/>
          <p:cNvSpPr>
            <a:spLocks noGrp="1"/>
          </p:cNvSpPr>
          <p:nvPr>
            <p:ph type="sldNum" sz="quarter" idx="5"/>
          </p:nvPr>
        </p:nvSpPr>
        <p:spPr/>
        <p:txBody>
          <a:bodyPr/>
          <a:lstStyle/>
          <a:p>
            <a:fld id="{E3235348-7B4A-40E4-9A24-1326365F6A3E}" type="slidenum">
              <a:rPr lang="en-US" smtClean="0"/>
              <a:t>28</a:t>
            </a:fld>
            <a:endParaRPr lang="en-US"/>
          </a:p>
        </p:txBody>
      </p:sp>
    </p:spTree>
    <p:extLst>
      <p:ext uri="{BB962C8B-B14F-4D97-AF65-F5344CB8AC3E}">
        <p14:creationId xmlns:p14="http://schemas.microsoft.com/office/powerpoint/2010/main" val="2362524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inside the container :</a:t>
            </a:r>
          </a:p>
          <a:p>
            <a:r>
              <a:rPr lang="en-US" dirty="0"/>
              <a:t> kubectl exec &lt;&gt; -c </a:t>
            </a:r>
            <a:r>
              <a:rPr lang="en-US" dirty="0" err="1"/>
              <a:t>nginx</a:t>
            </a:r>
            <a:r>
              <a:rPr lang="en-US" dirty="0"/>
              <a:t> -- cat /</a:t>
            </a:r>
            <a:r>
              <a:rPr lang="en-US" dirty="0" err="1"/>
              <a:t>etc</a:t>
            </a:r>
            <a:r>
              <a:rPr lang="en-US" dirty="0"/>
              <a:t>/</a:t>
            </a:r>
            <a:r>
              <a:rPr lang="en-US" dirty="0" err="1"/>
              <a:t>nginx</a:t>
            </a:r>
            <a:r>
              <a:rPr lang="en-US" dirty="0"/>
              <a:t>/</a:t>
            </a:r>
            <a:r>
              <a:rPr lang="en-US" dirty="0" err="1"/>
              <a:t>nginx.conf</a:t>
            </a:r>
            <a:endParaRPr lang="en-US" dirty="0"/>
          </a:p>
          <a:p>
            <a:r>
              <a:rPr lang="en-US" dirty="0"/>
              <a:t> kubectl describe pod &lt;pod-name&gt;</a:t>
            </a:r>
          </a:p>
          <a:p>
            <a:r>
              <a:rPr lang="en-US" dirty="0"/>
              <a:t> kubectl delete &lt;&gt;</a:t>
            </a:r>
          </a:p>
        </p:txBody>
      </p:sp>
      <p:sp>
        <p:nvSpPr>
          <p:cNvPr id="4" name="Slide Number Placeholder 3"/>
          <p:cNvSpPr>
            <a:spLocks noGrp="1"/>
          </p:cNvSpPr>
          <p:nvPr>
            <p:ph type="sldNum" sz="quarter" idx="5"/>
          </p:nvPr>
        </p:nvSpPr>
        <p:spPr/>
        <p:txBody>
          <a:bodyPr/>
          <a:lstStyle/>
          <a:p>
            <a:fld id="{E3235348-7B4A-40E4-9A24-1326365F6A3E}" type="slidenum">
              <a:rPr lang="en-US" smtClean="0"/>
              <a:t>29</a:t>
            </a:fld>
            <a:endParaRPr lang="en-US"/>
          </a:p>
        </p:txBody>
      </p:sp>
    </p:spTree>
    <p:extLst>
      <p:ext uri="{BB962C8B-B14F-4D97-AF65-F5344CB8AC3E}">
        <p14:creationId xmlns:p14="http://schemas.microsoft.com/office/powerpoint/2010/main" val="1594429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235348-7B4A-40E4-9A24-1326365F6A3E}" type="slidenum">
              <a:rPr lang="en-US" smtClean="0"/>
              <a:t>30</a:t>
            </a:fld>
            <a:endParaRPr lang="en-US"/>
          </a:p>
        </p:txBody>
      </p:sp>
    </p:spTree>
    <p:extLst>
      <p:ext uri="{BB962C8B-B14F-4D97-AF65-F5344CB8AC3E}">
        <p14:creationId xmlns:p14="http://schemas.microsoft.com/office/powerpoint/2010/main" val="1201320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235348-7B4A-40E4-9A24-1326365F6A3E}" type="slidenum">
              <a:rPr lang="en-US" smtClean="0"/>
              <a:t>31</a:t>
            </a:fld>
            <a:endParaRPr lang="en-US"/>
          </a:p>
        </p:txBody>
      </p:sp>
    </p:spTree>
    <p:extLst>
      <p:ext uri="{BB962C8B-B14F-4D97-AF65-F5344CB8AC3E}">
        <p14:creationId xmlns:p14="http://schemas.microsoft.com/office/powerpoint/2010/main" val="123783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 services can exist independently</a:t>
            </a:r>
            <a:r>
              <a:rPr lang="en-US" baseline="0" dirty="0"/>
              <a:t> and changing one doesn't affect </a:t>
            </a:r>
            <a:r>
              <a:rPr lang="en-US" dirty="0"/>
              <a:t> other .Services</a:t>
            </a:r>
            <a:r>
              <a:rPr lang="en-US" baseline="0" dirty="0"/>
              <a:t> can be in different language and connected over internet .</a:t>
            </a:r>
          </a:p>
          <a:p>
            <a:r>
              <a:rPr lang="en-US" baseline="0" dirty="0"/>
              <a:t>Robust </a:t>
            </a:r>
          </a:p>
          <a:p>
            <a:r>
              <a:rPr lang="en-US" baseline="0" dirty="0"/>
              <a:t>Replaceable and reusable</a:t>
            </a:r>
          </a:p>
          <a:p>
            <a:r>
              <a:rPr lang="en-US" baseline="0" dirty="0"/>
              <a:t>Scalable </a:t>
            </a:r>
          </a:p>
          <a:p>
            <a:r>
              <a:rPr lang="en-US" baseline="0" dirty="0"/>
              <a:t>Easy to deploy</a:t>
            </a:r>
          </a:p>
          <a:p>
            <a:endParaRPr lang="en-US" dirty="0"/>
          </a:p>
          <a:p>
            <a:endParaRPr lang="en-US" dirty="0"/>
          </a:p>
          <a:p>
            <a:r>
              <a:rPr lang="en-US" dirty="0"/>
              <a:t>Now service monitoring is a issue .</a:t>
            </a:r>
          </a:p>
          <a:p>
            <a:r>
              <a:rPr lang="en-US" dirty="0"/>
              <a:t>Scaling up on load basis was not possible .</a:t>
            </a:r>
          </a:p>
          <a:p>
            <a:r>
              <a:rPr lang="en-US" dirty="0"/>
              <a:t>Too much manual intervention for managing containers .</a:t>
            </a:r>
          </a:p>
          <a:p>
            <a:r>
              <a:rPr lang="en-US" dirty="0"/>
              <a:t>Managing containers at multiple server is difficult</a:t>
            </a:r>
            <a:r>
              <a:rPr lang="en-US" baseline="0" dirty="0"/>
              <a:t> .</a:t>
            </a: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7</a:t>
            </a:fld>
            <a:endParaRPr lang="en-US"/>
          </a:p>
        </p:txBody>
      </p:sp>
    </p:spTree>
    <p:extLst>
      <p:ext uri="{BB962C8B-B14F-4D97-AF65-F5344CB8AC3E}">
        <p14:creationId xmlns:p14="http://schemas.microsoft.com/office/powerpoint/2010/main" val="333522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Handling Monolithic application to handling micro services .</a:t>
            </a:r>
          </a:p>
          <a:p>
            <a:r>
              <a:rPr lang="en-US" dirty="0"/>
              <a:t>Micro services can be up scaled</a:t>
            </a:r>
            <a:r>
              <a:rPr lang="en-US" baseline="0" dirty="0"/>
              <a:t> but problem with down scaling .</a:t>
            </a:r>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8</a:t>
            </a:fld>
            <a:endParaRPr lang="en-US"/>
          </a:p>
        </p:txBody>
      </p:sp>
    </p:spTree>
    <p:extLst>
      <p:ext uri="{BB962C8B-B14F-4D97-AF65-F5344CB8AC3E}">
        <p14:creationId xmlns:p14="http://schemas.microsoft.com/office/powerpoint/2010/main" val="324113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needs to be managed and connected to the outside world for task such</a:t>
            </a:r>
            <a:r>
              <a:rPr lang="en-US" baseline="0" dirty="0"/>
              <a:t> as scheduling ,load balancers , and distribution and this is where a container orchestration tool like Kubernetes comes into picture .Kubernetes handles the work of  scheduling containers onto a compute cluster and manage the workloads to ensure they run as user intends .</a:t>
            </a:r>
          </a:p>
          <a:p>
            <a:endParaRPr lang="en-US" baseline="0" dirty="0"/>
          </a:p>
          <a:p>
            <a:r>
              <a:rPr lang="en-US" dirty="0"/>
              <a:t>Features of Kubernetes – </a:t>
            </a:r>
          </a:p>
          <a:p>
            <a:r>
              <a:rPr lang="en-US" dirty="0"/>
              <a:t>➤ Automated Scheduling : Kubernetes provides advanced scheduler to launch container on cluster nodes based on their resource requirements and other constraints. </a:t>
            </a:r>
          </a:p>
          <a:p>
            <a:r>
              <a:rPr lang="en-US" dirty="0"/>
              <a:t>➤ Healing Capabilities: Kubernetes allows to replaces and reschedules containers when nodes die. Kubernetes doesn’t allow Containers to use, until they get ready. </a:t>
            </a:r>
          </a:p>
          <a:p>
            <a:r>
              <a:rPr lang="en-US" dirty="0"/>
              <a:t>➤ Auto Upgrade and Rollback : Kubernetes rolls out changes to the application or its configuration. Monitoring Application ensure that Kubernetes doesn’t kill all Instance at that time. If something goes wrong, with Kubernetes you can rollback the change.</a:t>
            </a:r>
          </a:p>
          <a:p>
            <a:pPr marL="0" algn="l" defTabSz="914400" rtl="0" eaLnBrk="1" latinLnBrk="0" hangingPunct="1"/>
            <a:r>
              <a:rPr lang="en-US" dirty="0"/>
              <a:t>➤</a:t>
            </a:r>
            <a:r>
              <a:rPr lang="en-US" sz="1200" kern="1200" dirty="0">
                <a:solidFill>
                  <a:schemeClr val="tx1"/>
                </a:solidFill>
                <a:latin typeface="+mn-lt"/>
                <a:ea typeface="+mn-ea"/>
                <a:cs typeface="+mn-cs"/>
              </a:rPr>
              <a:t>Horizontal Scaling : Kubernetes can scale up and scale down the application as per the requirements with a simple command, using a UI, or automatically based on CPU usage. </a:t>
            </a:r>
          </a:p>
          <a:p>
            <a:r>
              <a:rPr lang="en-US" dirty="0"/>
              <a:t>➤ Storage Orchestration : With Kubernetes, you can mount the storage system of your choice. You can either opt for local storage, or choose a public cloud provider. </a:t>
            </a:r>
          </a:p>
          <a:p>
            <a:r>
              <a:rPr lang="en-US" dirty="0"/>
              <a:t>➤ Secret &amp; Configuration Management : Kubernetes can help you deploy and update secrets and application configuration without rebuilding your image and without exposing secrets in your stack configuration.</a:t>
            </a:r>
          </a:p>
          <a:p>
            <a:endParaRPr lang="en-US" dirty="0"/>
          </a:p>
          <a:p>
            <a:r>
              <a:rPr lang="en-US" dirty="0"/>
              <a:t>https://github.com/vikas99341/Kubernetes_Devops.git</a:t>
            </a: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9</a:t>
            </a:fld>
            <a:endParaRPr lang="en-US"/>
          </a:p>
        </p:txBody>
      </p:sp>
    </p:spTree>
    <p:extLst>
      <p:ext uri="{BB962C8B-B14F-4D97-AF65-F5344CB8AC3E}">
        <p14:creationId xmlns:p14="http://schemas.microsoft.com/office/powerpoint/2010/main" val="25301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Kubernetes (K8s)</a:t>
            </a:r>
            <a:r>
              <a:rPr lang="en-US" sz="1200" b="0" i="0" kern="1200" dirty="0">
                <a:solidFill>
                  <a:schemeClr val="tx1"/>
                </a:solidFill>
                <a:effectLst/>
                <a:latin typeface="+mn-lt"/>
                <a:ea typeface="+mn-ea"/>
                <a:cs typeface="+mn-cs"/>
              </a:rPr>
              <a:t> is an open-source container orchestration engine for automating deployment , scaling, and management of containerized applications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.It originated from Google</a:t>
            </a:r>
            <a:r>
              <a:rPr lang="en-US" sz="1200" b="0" i="0" kern="1200" baseline="0" dirty="0">
                <a:solidFill>
                  <a:schemeClr val="tx1"/>
                </a:solidFill>
                <a:effectLst/>
                <a:latin typeface="+mn-lt"/>
                <a:ea typeface="+mn-ea"/>
                <a:cs typeface="+mn-cs"/>
              </a:rPr>
              <a:t> open sourced under Apache 2.0 License and now </a:t>
            </a:r>
            <a:r>
              <a:rPr lang="en-US" sz="1200" b="0" i="0" kern="1200" dirty="0">
                <a:solidFill>
                  <a:schemeClr val="tx1"/>
                </a:solidFill>
                <a:effectLst/>
                <a:latin typeface="+mn-lt"/>
                <a:ea typeface="+mn-ea"/>
                <a:cs typeface="+mn-cs"/>
              </a:rPr>
              <a:t>is hosted by the Cloud Native Computing Foundation (</a:t>
            </a:r>
            <a:r>
              <a:rPr lang="en-US" sz="1200" b="0" i="0" u="none" strike="noStrike" kern="1200" dirty="0">
                <a:solidFill>
                  <a:schemeClr val="tx1"/>
                </a:solidFill>
                <a:effectLst/>
                <a:latin typeface="+mn-lt"/>
                <a:ea typeface="+mn-ea"/>
                <a:cs typeface="+mn-cs"/>
                <a:hlinkClick r:id="rId4"/>
              </a:rPr>
              <a:t>CNCF</a:t>
            </a:r>
            <a:r>
              <a:rPr lang="en-US" sz="1200" b="0" i="0" kern="1200" dirty="0">
                <a:solidFill>
                  <a:schemeClr val="tx1"/>
                </a:solidFill>
                <a:effectLst/>
                <a:latin typeface="+mn-lt"/>
                <a:ea typeface="+mn-ea"/>
                <a:cs typeface="+mn-cs"/>
              </a:rPr>
              <a:t>). It comes</a:t>
            </a:r>
            <a:r>
              <a:rPr lang="en-US" sz="1200" b="0" i="0" kern="1200" baseline="0" dirty="0">
                <a:solidFill>
                  <a:schemeClr val="tx1"/>
                </a:solidFill>
                <a:effectLst/>
                <a:latin typeface="+mn-lt"/>
                <a:ea typeface="+mn-ea"/>
                <a:cs typeface="+mn-cs"/>
              </a:rPr>
              <a:t> from a Greek word helmsman (Person who steers 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Orchestrator : Manages containerized apps at any level . Give the app and say how should it look like .K8s will make the hard decision about where to run the container and how to keep it running.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Features :</a:t>
            </a:r>
          </a:p>
          <a:p>
            <a:pPr marL="228600" indent="-228600">
              <a:buAutoNum type="arabicPeriod"/>
            </a:pPr>
            <a:r>
              <a:rPr lang="en-US" dirty="0"/>
              <a:t>Automatic bin packing : Places resources</a:t>
            </a:r>
            <a:r>
              <a:rPr lang="en-US" baseline="0" dirty="0"/>
              <a:t> based on requirement and availability  to make a single unit .</a:t>
            </a:r>
          </a:p>
          <a:p>
            <a:pPr marL="228600" indent="-228600">
              <a:buAutoNum type="arabicPeriod"/>
            </a:pPr>
            <a:r>
              <a:rPr lang="en-US" baseline="0" dirty="0"/>
              <a:t>Service discovery and Load Balancing : no need to worry about networking .</a:t>
            </a:r>
          </a:p>
          <a:p>
            <a:pPr marL="228600" indent="-228600">
              <a:buAutoNum type="arabicPeriod"/>
            </a:pPr>
            <a:r>
              <a:rPr lang="en-US" baseline="0" dirty="0"/>
              <a:t>Storage orchestration : Mount a storage system of your choice .</a:t>
            </a:r>
          </a:p>
          <a:p>
            <a:pPr marL="228600" indent="-228600">
              <a:buAutoNum type="arabicPeriod"/>
            </a:pPr>
            <a:r>
              <a:rPr lang="en-US" baseline="0" dirty="0"/>
              <a:t>Self-Healing : when one the containers fail it will restart them of its own .Node failure is handled .</a:t>
            </a:r>
          </a:p>
          <a:p>
            <a:pPr marL="228600" indent="-228600">
              <a:buAutoNum type="arabicPeriod"/>
            </a:pPr>
            <a:r>
              <a:rPr lang="en-US" baseline="0" dirty="0"/>
              <a:t>Batch Execution : Manage batch and CI workload .</a:t>
            </a:r>
          </a:p>
          <a:p>
            <a:pPr marL="228600" indent="-228600">
              <a:buAutoNum type="arabicPeriod"/>
            </a:pPr>
            <a:r>
              <a:rPr lang="en-US" baseline="0" dirty="0"/>
              <a:t>Secret and configuration management :   Don’t have to rebuilt the entire container on failure no need to expose the secret configurations .</a:t>
            </a:r>
          </a:p>
          <a:p>
            <a:pPr marL="228600" indent="-228600">
              <a:buAutoNum type="arabicPeriod"/>
            </a:pPr>
            <a:r>
              <a:rPr lang="en-US" baseline="0" dirty="0"/>
              <a:t>Horizontal scaling </a:t>
            </a:r>
          </a:p>
          <a:p>
            <a:pPr marL="228600" indent="-228600">
              <a:buAutoNum type="arabicPeriod"/>
            </a:pPr>
            <a:r>
              <a:rPr lang="en-US" baseline="0" dirty="0"/>
              <a:t>Automatic rollback and rollout : not all instances are updated at the same time .</a:t>
            </a:r>
          </a:p>
          <a:p>
            <a:pPr marL="228600" indent="-228600">
              <a:buAutoNum type="arabicPeriod"/>
            </a:pPr>
            <a:r>
              <a:rPr lang="en-US" baseline="0" dirty="0"/>
              <a:t>Robust and reliable</a:t>
            </a:r>
          </a:p>
          <a:p>
            <a:pPr marL="228600" indent="-228600">
              <a:buAutoNum type="arabicPeriod"/>
            </a:pPr>
            <a:r>
              <a:rPr lang="en-US" baseline="0" dirty="0"/>
              <a:t>Backed by huge google community</a:t>
            </a:r>
          </a:p>
          <a:p>
            <a:pPr marL="228600" indent="-228600">
              <a:buAutoNum type="arabicPeriod"/>
            </a:pPr>
            <a:r>
              <a:rPr lang="en-US" baseline="0" dirty="0"/>
              <a:t>Container orchestration platform </a:t>
            </a:r>
          </a:p>
          <a:p>
            <a:pPr marL="228600" indent="-228600">
              <a:buAutoNum type="arabicPeriod"/>
            </a:pPr>
            <a:r>
              <a:rPr lang="en-US" baseline="0" dirty="0"/>
              <a:t>Best solution for scaling up containers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10</a:t>
            </a:fld>
            <a:endParaRPr lang="en-US"/>
          </a:p>
        </p:txBody>
      </p:sp>
    </p:spTree>
    <p:extLst>
      <p:ext uri="{BB962C8B-B14F-4D97-AF65-F5344CB8AC3E}">
        <p14:creationId xmlns:p14="http://schemas.microsoft.com/office/powerpoint/2010/main" val="53469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scheduling </a:t>
            </a:r>
          </a:p>
          <a:p>
            <a:r>
              <a:rPr lang="en-US" dirty="0"/>
              <a:t>Self healing capacity </a:t>
            </a:r>
          </a:p>
          <a:p>
            <a:r>
              <a:rPr lang="en-US" dirty="0"/>
              <a:t>Automated rollout and rollback </a:t>
            </a:r>
          </a:p>
          <a:p>
            <a:r>
              <a:rPr lang="en-US" dirty="0"/>
              <a:t>Horizontal scaling and load balancing .</a:t>
            </a:r>
          </a:p>
        </p:txBody>
      </p:sp>
      <p:sp>
        <p:nvSpPr>
          <p:cNvPr id="4" name="Slide Number Placeholder 3"/>
          <p:cNvSpPr>
            <a:spLocks noGrp="1"/>
          </p:cNvSpPr>
          <p:nvPr>
            <p:ph type="sldNum" sz="quarter" idx="10"/>
          </p:nvPr>
        </p:nvSpPr>
        <p:spPr/>
        <p:txBody>
          <a:bodyPr/>
          <a:lstStyle/>
          <a:p>
            <a:fld id="{E3235348-7B4A-40E4-9A24-1326365F6A3E}" type="slidenum">
              <a:rPr lang="en-US" smtClean="0"/>
              <a:t>11</a:t>
            </a:fld>
            <a:endParaRPr lang="en-US"/>
          </a:p>
        </p:txBody>
      </p:sp>
    </p:spTree>
    <p:extLst>
      <p:ext uri="{BB962C8B-B14F-4D97-AF65-F5344CB8AC3E}">
        <p14:creationId xmlns:p14="http://schemas.microsoft.com/office/powerpoint/2010/main" val="30544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Kubernetes Concepts - </a:t>
            </a:r>
            <a:r>
              <a:rPr lang="pt-BR" sz="1200" b="0" i="0" u="none" strike="noStrike" kern="1200" dirty="0">
                <a:solidFill>
                  <a:schemeClr val="tx1"/>
                </a:solidFill>
                <a:effectLst/>
                <a:latin typeface="+mn-lt"/>
                <a:ea typeface="+mn-ea"/>
                <a:cs typeface="+mn-cs"/>
                <a:hlinkClick r:id="rId3"/>
              </a:rPr>
              <a:t>https://kubernetes.io/docs/concepts/</a:t>
            </a:r>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Pod Overview- </a:t>
            </a:r>
            <a:r>
              <a:rPr lang="pt-BR" sz="1200" b="0" i="0" u="none" strike="noStrike" kern="1200" dirty="0">
                <a:solidFill>
                  <a:schemeClr val="tx1"/>
                </a:solidFill>
                <a:effectLst/>
                <a:latin typeface="+mn-lt"/>
                <a:ea typeface="+mn-ea"/>
                <a:cs typeface="+mn-cs"/>
                <a:hlinkClick r:id="rId4"/>
              </a:rPr>
              <a:t>https://kubernetes.io/docs/concepts/workloads/pods/pod-overview/</a:t>
            </a:r>
            <a:endParaRPr lang="pt-BR"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12</a:t>
            </a:fld>
            <a:endParaRPr lang="en-US"/>
          </a:p>
        </p:txBody>
      </p:sp>
    </p:spTree>
    <p:extLst>
      <p:ext uri="{BB962C8B-B14F-4D97-AF65-F5344CB8AC3E}">
        <p14:creationId xmlns:p14="http://schemas.microsoft.com/office/powerpoint/2010/main" val="274146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Command to install kops :</a:t>
            </a:r>
          </a:p>
          <a:p>
            <a:endParaRPr lang="en-US" dirty="0"/>
          </a:p>
          <a:p>
            <a:r>
              <a:rPr lang="en-US" sz="1200" b="0" i="0" u="none" strike="noStrike" kern="1200" dirty="0">
                <a:solidFill>
                  <a:schemeClr val="tx1"/>
                </a:solidFill>
                <a:effectLst/>
                <a:latin typeface="+mn-lt"/>
                <a:ea typeface="+mn-ea"/>
                <a:cs typeface="+mn-cs"/>
                <a:hlinkClick r:id="rId3"/>
              </a:rPr>
              <a:t>https://kubernetes.io/docs/getting-started-guides/kops/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 </a:t>
            </a:r>
            <a:r>
              <a:rPr lang="en-US" sz="1200" b="0" i="0" kern="1200" dirty="0" err="1">
                <a:solidFill>
                  <a:schemeClr val="tx1"/>
                </a:solidFill>
                <a:effectLst/>
                <a:latin typeface="+mn-lt"/>
                <a:ea typeface="+mn-ea"/>
                <a:cs typeface="+mn-cs"/>
              </a:rPr>
              <a:t>install_kops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if [ -z $(which kops) ]</a:t>
            </a:r>
          </a:p>
          <a:p>
            <a:r>
              <a:rPr lang="en-US" sz="1200" b="0" i="0" kern="1200" dirty="0">
                <a:solidFill>
                  <a:schemeClr val="tx1"/>
                </a:solidFill>
                <a:effectLst/>
                <a:latin typeface="+mn-lt"/>
                <a:ea typeface="+mn-ea"/>
                <a:cs typeface="+mn-cs"/>
              </a:rPr>
              <a:t>then</a:t>
            </a:r>
          </a:p>
          <a:p>
            <a:r>
              <a:rPr lang="en-US" sz="1200" b="0" i="0" kern="1200" dirty="0">
                <a:solidFill>
                  <a:schemeClr val="tx1"/>
                </a:solidFill>
                <a:effectLst/>
                <a:latin typeface="+mn-lt"/>
                <a:ea typeface="+mn-ea"/>
                <a:cs typeface="+mn-cs"/>
              </a:rPr>
              <a:t>curl -LO https://github.com/kubernetes/kops/releases/download/$(curl -s https://api.github.com/repos/kubernetes/kops/releases/latest | </a:t>
            </a:r>
            <a:r>
              <a:rPr lang="en-US" sz="1200" b="0" i="0" kern="1200" dirty="0" err="1">
                <a:solidFill>
                  <a:schemeClr val="tx1"/>
                </a:solidFill>
                <a:effectLst/>
                <a:latin typeface="+mn-lt"/>
                <a:ea typeface="+mn-ea"/>
                <a:cs typeface="+mn-cs"/>
              </a:rPr>
              <a:t>grep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tag_name</a:t>
            </a:r>
            <a:r>
              <a:rPr lang="en-US" sz="1200" b="0" i="0" kern="1200" dirty="0">
                <a:solidFill>
                  <a:schemeClr val="tx1"/>
                </a:solidFill>
                <a:effectLst/>
                <a:latin typeface="+mn-lt"/>
                <a:ea typeface="+mn-ea"/>
                <a:cs typeface="+mn-cs"/>
              </a:rPr>
              <a:t> | cut -d '"' -f 4)/kops-linux-amd64</a:t>
            </a:r>
          </a:p>
          <a:p>
            <a:r>
              <a:rPr lang="en-US" sz="1200" b="0" i="0" kern="1200" dirty="0" err="1">
                <a:solidFill>
                  <a:schemeClr val="tx1"/>
                </a:solidFill>
                <a:effectLst/>
                <a:latin typeface="+mn-lt"/>
                <a:ea typeface="+mn-ea"/>
                <a:cs typeface="+mn-cs"/>
              </a:rPr>
              <a:t>chmod</a:t>
            </a:r>
            <a:r>
              <a:rPr lang="en-US" sz="1200" b="0" i="0" kern="1200" dirty="0">
                <a:solidFill>
                  <a:schemeClr val="tx1"/>
                </a:solidFill>
                <a:effectLst/>
                <a:latin typeface="+mn-lt"/>
                <a:ea typeface="+mn-ea"/>
                <a:cs typeface="+mn-cs"/>
              </a:rPr>
              <a:t> +x kops-linux-amd64</a:t>
            </a:r>
          </a:p>
          <a:p>
            <a:r>
              <a:rPr lang="en-US" sz="1200" b="0" i="0" kern="1200" dirty="0">
                <a:solidFill>
                  <a:schemeClr val="tx1"/>
                </a:solidFill>
                <a:effectLst/>
                <a:latin typeface="+mn-lt"/>
                <a:ea typeface="+mn-ea"/>
                <a:cs typeface="+mn-cs"/>
              </a:rPr>
              <a:t>mv kops-linux-amd64 /</a:t>
            </a:r>
            <a:r>
              <a:rPr lang="en-US" sz="1200" b="0" i="0" kern="1200" dirty="0" err="1">
                <a:solidFill>
                  <a:schemeClr val="tx1"/>
                </a:solidFill>
                <a:effectLst/>
                <a:latin typeface="+mn-lt"/>
                <a:ea typeface="+mn-ea"/>
                <a:cs typeface="+mn-cs"/>
              </a:rPr>
              <a:t>usr</a:t>
            </a:r>
            <a:r>
              <a:rPr lang="en-US" sz="1200" b="0" i="0" kern="1200" dirty="0">
                <a:solidFill>
                  <a:schemeClr val="tx1"/>
                </a:solidFill>
                <a:effectLst/>
                <a:latin typeface="+mn-lt"/>
                <a:ea typeface="+mn-ea"/>
                <a:cs typeface="+mn-cs"/>
              </a:rPr>
              <a:t>/local/bin/kops</a:t>
            </a:r>
          </a:p>
          <a:p>
            <a:r>
              <a:rPr lang="en-US" sz="1200" b="0" i="0" kern="1200" dirty="0">
                <a:solidFill>
                  <a:schemeClr val="tx1"/>
                </a:solidFill>
                <a:effectLst/>
                <a:latin typeface="+mn-lt"/>
                <a:ea typeface="+mn-ea"/>
                <a:cs typeface="+mn-cs"/>
              </a:rPr>
              <a:t>else</a:t>
            </a:r>
          </a:p>
          <a:p>
            <a:r>
              <a:rPr lang="en-US" sz="1200" b="0" i="0" kern="1200" dirty="0">
                <a:solidFill>
                  <a:schemeClr val="tx1"/>
                </a:solidFill>
                <a:effectLst/>
                <a:latin typeface="+mn-lt"/>
                <a:ea typeface="+mn-ea"/>
                <a:cs typeface="+mn-cs"/>
              </a:rPr>
              <a:t>echo "kops is most likely installed"</a:t>
            </a:r>
          </a:p>
          <a:p>
            <a:r>
              <a:rPr lang="en-US" sz="1200" b="0" i="0" kern="1200" dirty="0">
                <a:solidFill>
                  <a:schemeClr val="tx1"/>
                </a:solidFill>
                <a:effectLst/>
                <a:latin typeface="+mn-lt"/>
                <a:ea typeface="+mn-ea"/>
                <a:cs typeface="+mn-cs"/>
              </a:rPr>
              <a:t>fi</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p>
          <a:p>
            <a:r>
              <a:rPr lang="en-US" sz="1200" b="0" i="0" kern="1200" dirty="0" err="1">
                <a:solidFill>
                  <a:schemeClr val="tx1"/>
                </a:solidFill>
                <a:effectLst/>
                <a:latin typeface="+mn-lt"/>
                <a:ea typeface="+mn-ea"/>
                <a:cs typeface="+mn-cs"/>
              </a:rPr>
              <a:t>install_kops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install </a:t>
            </a:r>
            <a:r>
              <a:rPr lang="en-US" sz="1200" b="1" i="0" kern="1200" dirty="0" err="1">
                <a:solidFill>
                  <a:schemeClr val="tx1"/>
                </a:solidFill>
                <a:effectLst/>
                <a:latin typeface="+mn-lt"/>
                <a:ea typeface="+mn-ea"/>
                <a:cs typeface="+mn-cs"/>
              </a:rPr>
              <a:t>kubectl</a:t>
            </a:r>
            <a:r>
              <a:rPr lang="en-US" sz="1200" b="1" i="0" kern="1200" dirty="0">
                <a:solidFill>
                  <a:schemeClr val="tx1"/>
                </a:solidFill>
                <a:effectLst/>
                <a:latin typeface="+mn-lt"/>
                <a:ea typeface="+mn-ea"/>
                <a:cs typeface="+mn-cs"/>
              </a:rPr>
              <a:t> binary to Linux like OS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KUBECTL_BIN=</a:t>
            </a:r>
            <a:r>
              <a:rPr lang="en-US" sz="1200" b="0" i="0" kern="1200" dirty="0" err="1">
                <a:solidFill>
                  <a:schemeClr val="tx1"/>
                </a:solidFill>
                <a:effectLst/>
                <a:latin typeface="+mn-lt"/>
                <a:ea typeface="+mn-ea"/>
                <a:cs typeface="+mn-cs"/>
              </a:rPr>
              <a:t>kubectl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function </a:t>
            </a:r>
            <a:r>
              <a:rPr lang="en-US" sz="1200" b="0" i="0" kern="1200" dirty="0" err="1">
                <a:solidFill>
                  <a:schemeClr val="tx1"/>
                </a:solidFill>
                <a:effectLst/>
                <a:latin typeface="+mn-lt"/>
                <a:ea typeface="+mn-ea"/>
                <a:cs typeface="+mn-cs"/>
              </a:rPr>
              <a:t>install_kubectl</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if [ -z $(which $KUBECTL_BIN) ]</a:t>
            </a:r>
          </a:p>
          <a:p>
            <a:r>
              <a:rPr lang="en-US" sz="1200" b="0" i="0" kern="1200" dirty="0">
                <a:solidFill>
                  <a:schemeClr val="tx1"/>
                </a:solidFill>
                <a:effectLst/>
                <a:latin typeface="+mn-lt"/>
                <a:ea typeface="+mn-ea"/>
                <a:cs typeface="+mn-cs"/>
              </a:rPr>
              <a:t>then</a:t>
            </a:r>
          </a:p>
          <a:p>
            <a:r>
              <a:rPr lang="en-US" sz="1200" b="0" i="0" kern="1200" dirty="0">
                <a:solidFill>
                  <a:schemeClr val="tx1"/>
                </a:solidFill>
                <a:effectLst/>
                <a:latin typeface="+mn-lt"/>
                <a:ea typeface="+mn-ea"/>
                <a:cs typeface="+mn-cs"/>
              </a:rPr>
              <a:t>curl -LO https://storage.googleapis.com/kubernetes-release/release/$(curl -s https://storage.googleapis.com/kubernetes-release/release/stable.txt)/bin/linux/amd64/$KUBECTL_BIN</a:t>
            </a:r>
          </a:p>
          <a:p>
            <a:r>
              <a:rPr lang="en-US" sz="1200" b="0" i="0" kern="1200" dirty="0" err="1">
                <a:solidFill>
                  <a:schemeClr val="tx1"/>
                </a:solidFill>
                <a:effectLst/>
                <a:latin typeface="+mn-lt"/>
                <a:ea typeface="+mn-ea"/>
                <a:cs typeface="+mn-cs"/>
              </a:rPr>
              <a:t>chmod</a:t>
            </a:r>
            <a:r>
              <a:rPr lang="en-US" sz="1200" b="0" i="0" kern="1200" dirty="0">
                <a:solidFill>
                  <a:schemeClr val="tx1"/>
                </a:solidFill>
                <a:effectLst/>
                <a:latin typeface="+mn-lt"/>
                <a:ea typeface="+mn-ea"/>
                <a:cs typeface="+mn-cs"/>
              </a:rPr>
              <a:t> +x ${KUBECTL_BIN}</a:t>
            </a:r>
          </a:p>
          <a:p>
            <a:r>
              <a:rPr lang="en-US" sz="1200" b="0" i="0" kern="1200" dirty="0" err="1">
                <a:solidFill>
                  <a:schemeClr val="tx1"/>
                </a:solidFill>
                <a:effectLst/>
                <a:latin typeface="+mn-lt"/>
                <a:ea typeface="+mn-ea"/>
                <a:cs typeface="+mn-cs"/>
              </a:rPr>
              <a:t>sudo</a:t>
            </a:r>
            <a:r>
              <a:rPr lang="en-US" sz="1200" b="0" i="0" kern="1200" dirty="0">
                <a:solidFill>
                  <a:schemeClr val="tx1"/>
                </a:solidFill>
                <a:effectLst/>
                <a:latin typeface="+mn-lt"/>
                <a:ea typeface="+mn-ea"/>
                <a:cs typeface="+mn-cs"/>
              </a:rPr>
              <a:t> mv ${KUBECTL_BIN} /</a:t>
            </a:r>
            <a:r>
              <a:rPr lang="en-US" sz="1200" b="0" i="0" kern="1200" dirty="0" err="1">
                <a:solidFill>
                  <a:schemeClr val="tx1"/>
                </a:solidFill>
                <a:effectLst/>
                <a:latin typeface="+mn-lt"/>
                <a:ea typeface="+mn-ea"/>
                <a:cs typeface="+mn-cs"/>
              </a:rPr>
              <a:t>usr</a:t>
            </a:r>
            <a:r>
              <a:rPr lang="en-US" sz="1200" b="0" i="0" kern="1200" dirty="0">
                <a:solidFill>
                  <a:schemeClr val="tx1"/>
                </a:solidFill>
                <a:effectLst/>
                <a:latin typeface="+mn-lt"/>
                <a:ea typeface="+mn-ea"/>
                <a:cs typeface="+mn-cs"/>
              </a:rPr>
              <a:t>/local/bin/${KUBECTL_BIN}</a:t>
            </a:r>
          </a:p>
          <a:p>
            <a:r>
              <a:rPr lang="en-US" sz="1200" b="0" i="0" kern="1200" dirty="0">
                <a:solidFill>
                  <a:schemeClr val="tx1"/>
                </a:solidFill>
                <a:effectLst/>
                <a:latin typeface="+mn-lt"/>
                <a:ea typeface="+mn-ea"/>
                <a:cs typeface="+mn-cs"/>
              </a:rPr>
              <a:t>else</a:t>
            </a:r>
          </a:p>
          <a:p>
            <a:r>
              <a:rPr lang="en-US" sz="1200" b="0" i="0" kern="1200" dirty="0">
                <a:solidFill>
                  <a:schemeClr val="tx1"/>
                </a:solidFill>
                <a:effectLst/>
                <a:latin typeface="+mn-lt"/>
                <a:ea typeface="+mn-ea"/>
                <a:cs typeface="+mn-cs"/>
              </a:rPr>
              <a:t>echo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is most likely installed"</a:t>
            </a:r>
          </a:p>
          <a:p>
            <a:r>
              <a:rPr lang="en-US" sz="1200" b="0" i="0" kern="1200" dirty="0">
                <a:solidFill>
                  <a:schemeClr val="tx1"/>
                </a:solidFill>
                <a:effectLst/>
                <a:latin typeface="+mn-lt"/>
                <a:ea typeface="+mn-ea"/>
                <a:cs typeface="+mn-cs"/>
              </a:rPr>
              <a:t>fi</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3235348-7B4A-40E4-9A24-1326365F6A3E}" type="slidenum">
              <a:rPr lang="en-US" smtClean="0"/>
              <a:t>15</a:t>
            </a:fld>
            <a:endParaRPr lang="en-US"/>
          </a:p>
        </p:txBody>
      </p:sp>
    </p:spTree>
    <p:extLst>
      <p:ext uri="{BB962C8B-B14F-4D97-AF65-F5344CB8AC3E}">
        <p14:creationId xmlns:p14="http://schemas.microsoft.com/office/powerpoint/2010/main" val="370185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1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53306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444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87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094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860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923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11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7760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7/22/2022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163655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977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7/22/2022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97755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a:t>
            </a:r>
          </a:p>
        </p:txBody>
      </p:sp>
      <p:sp>
        <p:nvSpPr>
          <p:cNvPr id="3" name="Subtitle 2"/>
          <p:cNvSpPr>
            <a:spLocks noGrp="1"/>
          </p:cNvSpPr>
          <p:nvPr>
            <p:ph type="subTitle" idx="1"/>
          </p:nvPr>
        </p:nvSpPr>
        <p:spPr/>
        <p:txBody>
          <a:bodyPr/>
          <a:lstStyle/>
          <a:p>
            <a:r>
              <a:rPr lang="en-US" dirty="0"/>
              <a:t>VIKAS</a:t>
            </a:r>
          </a:p>
        </p:txBody>
      </p:sp>
    </p:spTree>
    <p:extLst>
      <p:ext uri="{BB962C8B-B14F-4D97-AF65-F5344CB8AC3E}">
        <p14:creationId xmlns:p14="http://schemas.microsoft.com/office/powerpoint/2010/main" val="1875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561" y="0"/>
            <a:ext cx="11326064" cy="5418635"/>
          </a:xfrm>
          <a:prstGeom prst="rect">
            <a:avLst/>
          </a:prstGeom>
        </p:spPr>
      </p:pic>
      <p:pic>
        <p:nvPicPr>
          <p:cNvPr id="3" name="Picture 2"/>
          <p:cNvPicPr>
            <a:picLocks noChangeAspect="1"/>
          </p:cNvPicPr>
          <p:nvPr/>
        </p:nvPicPr>
        <p:blipFill>
          <a:blip r:embed="rId4"/>
          <a:stretch>
            <a:fillRect/>
          </a:stretch>
        </p:blipFill>
        <p:spPr>
          <a:xfrm>
            <a:off x="145561" y="5543550"/>
            <a:ext cx="11430000" cy="1314450"/>
          </a:xfrm>
          <a:prstGeom prst="rect">
            <a:avLst/>
          </a:prstGeom>
        </p:spPr>
      </p:pic>
    </p:spTree>
    <p:extLst>
      <p:ext uri="{BB962C8B-B14F-4D97-AF65-F5344CB8AC3E}">
        <p14:creationId xmlns:p14="http://schemas.microsoft.com/office/powerpoint/2010/main" val="268521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625" y="214312"/>
            <a:ext cx="12096750" cy="6429375"/>
          </a:xfrm>
          <a:prstGeom prst="rect">
            <a:avLst/>
          </a:prstGeom>
        </p:spPr>
      </p:pic>
    </p:spTree>
    <p:extLst>
      <p:ext uri="{BB962C8B-B14F-4D97-AF65-F5344CB8AC3E}">
        <p14:creationId xmlns:p14="http://schemas.microsoft.com/office/powerpoint/2010/main" val="307962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4203" y="219489"/>
            <a:ext cx="11546539" cy="5257799"/>
          </a:xfrm>
          <a:prstGeom prst="rect">
            <a:avLst/>
          </a:prstGeom>
        </p:spPr>
      </p:pic>
    </p:spTree>
    <p:extLst>
      <p:ext uri="{BB962C8B-B14F-4D97-AF65-F5344CB8AC3E}">
        <p14:creationId xmlns:p14="http://schemas.microsoft.com/office/powerpoint/2010/main" val="3694774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6882" y="463968"/>
            <a:ext cx="11377726" cy="5888706"/>
          </a:xfrm>
          <a:prstGeom prst="rect">
            <a:avLst/>
          </a:prstGeom>
        </p:spPr>
      </p:pic>
    </p:spTree>
    <p:extLst>
      <p:ext uri="{BB962C8B-B14F-4D97-AF65-F5344CB8AC3E}">
        <p14:creationId xmlns:p14="http://schemas.microsoft.com/office/powerpoint/2010/main" val="318489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316" y="232475"/>
            <a:ext cx="10027868" cy="5517396"/>
          </a:xfrm>
          <a:prstGeom prst="rect">
            <a:avLst/>
          </a:prstGeom>
        </p:spPr>
      </p:pic>
    </p:spTree>
    <p:extLst>
      <p:ext uri="{BB962C8B-B14F-4D97-AF65-F5344CB8AC3E}">
        <p14:creationId xmlns:p14="http://schemas.microsoft.com/office/powerpoint/2010/main" val="3098016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6928" y="306466"/>
            <a:ext cx="10204704" cy="5763088"/>
          </a:xfrm>
          <a:prstGeom prst="rect">
            <a:avLst/>
          </a:prstGeom>
        </p:spPr>
      </p:pic>
    </p:spTree>
    <p:extLst>
      <p:ext uri="{BB962C8B-B14F-4D97-AF65-F5344CB8AC3E}">
        <p14:creationId xmlns:p14="http://schemas.microsoft.com/office/powerpoint/2010/main" val="313345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28825" y="1152525"/>
            <a:ext cx="8134350" cy="4552950"/>
          </a:xfrm>
          <a:prstGeom prst="rect">
            <a:avLst/>
          </a:prstGeom>
        </p:spPr>
      </p:pic>
    </p:spTree>
    <p:extLst>
      <p:ext uri="{BB962C8B-B14F-4D97-AF65-F5344CB8AC3E}">
        <p14:creationId xmlns:p14="http://schemas.microsoft.com/office/powerpoint/2010/main" val="70837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112" y="442912"/>
            <a:ext cx="11915775" cy="5972175"/>
          </a:xfrm>
          <a:prstGeom prst="rect">
            <a:avLst/>
          </a:prstGeom>
        </p:spPr>
      </p:pic>
    </p:spTree>
    <p:extLst>
      <p:ext uri="{BB962C8B-B14F-4D97-AF65-F5344CB8AC3E}">
        <p14:creationId xmlns:p14="http://schemas.microsoft.com/office/powerpoint/2010/main" val="783251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387" y="523875"/>
            <a:ext cx="12087225" cy="5810250"/>
          </a:xfrm>
          <a:prstGeom prst="rect">
            <a:avLst/>
          </a:prstGeom>
        </p:spPr>
      </p:pic>
    </p:spTree>
    <p:extLst>
      <p:ext uri="{BB962C8B-B14F-4D97-AF65-F5344CB8AC3E}">
        <p14:creationId xmlns:p14="http://schemas.microsoft.com/office/powerpoint/2010/main" val="252685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1444" y="331618"/>
            <a:ext cx="11082405" cy="6146673"/>
          </a:xfrm>
          <a:prstGeom prst="rect">
            <a:avLst/>
          </a:prstGeom>
        </p:spPr>
      </p:pic>
    </p:spTree>
    <p:extLst>
      <p:ext uri="{BB962C8B-B14F-4D97-AF65-F5344CB8AC3E}">
        <p14:creationId xmlns:p14="http://schemas.microsoft.com/office/powerpoint/2010/main" val="379909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9AE4EA-3ACD-4FB8-A544-C04E59A2F799}"/>
              </a:ext>
            </a:extLst>
          </p:cNvPr>
          <p:cNvPicPr>
            <a:picLocks noChangeAspect="1"/>
          </p:cNvPicPr>
          <p:nvPr/>
        </p:nvPicPr>
        <p:blipFill>
          <a:blip r:embed="rId2"/>
          <a:stretch>
            <a:fillRect/>
          </a:stretch>
        </p:blipFill>
        <p:spPr>
          <a:xfrm>
            <a:off x="1031394" y="643467"/>
            <a:ext cx="10129211" cy="5571065"/>
          </a:xfrm>
          <a:prstGeom prst="rect">
            <a:avLst/>
          </a:prstGeom>
          <a:ln>
            <a:noFill/>
          </a:ln>
        </p:spPr>
      </p:pic>
    </p:spTree>
    <p:extLst>
      <p:ext uri="{BB962C8B-B14F-4D97-AF65-F5344CB8AC3E}">
        <p14:creationId xmlns:p14="http://schemas.microsoft.com/office/powerpoint/2010/main" val="241629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0200" y="1271587"/>
            <a:ext cx="8991600" cy="4314825"/>
          </a:xfrm>
          <a:prstGeom prst="rect">
            <a:avLst/>
          </a:prstGeom>
        </p:spPr>
      </p:pic>
    </p:spTree>
    <p:extLst>
      <p:ext uri="{BB962C8B-B14F-4D97-AF65-F5344CB8AC3E}">
        <p14:creationId xmlns:p14="http://schemas.microsoft.com/office/powerpoint/2010/main" val="10904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557213"/>
            <a:ext cx="12042174" cy="5602956"/>
          </a:xfrm>
          <a:prstGeom prst="rect">
            <a:avLst/>
          </a:prstGeom>
        </p:spPr>
      </p:pic>
    </p:spTree>
    <p:extLst>
      <p:ext uri="{BB962C8B-B14F-4D97-AF65-F5344CB8AC3E}">
        <p14:creationId xmlns:p14="http://schemas.microsoft.com/office/powerpoint/2010/main" val="136511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1125" y="1071562"/>
            <a:ext cx="9429750" cy="4714875"/>
          </a:xfrm>
          <a:prstGeom prst="rect">
            <a:avLst/>
          </a:prstGeom>
        </p:spPr>
      </p:pic>
    </p:spTree>
    <p:extLst>
      <p:ext uri="{BB962C8B-B14F-4D97-AF65-F5344CB8AC3E}">
        <p14:creationId xmlns:p14="http://schemas.microsoft.com/office/powerpoint/2010/main" val="458552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3537" y="1266825"/>
            <a:ext cx="8924925" cy="4324350"/>
          </a:xfrm>
          <a:prstGeom prst="rect">
            <a:avLst/>
          </a:prstGeom>
        </p:spPr>
      </p:pic>
    </p:spTree>
    <p:extLst>
      <p:ext uri="{BB962C8B-B14F-4D97-AF65-F5344CB8AC3E}">
        <p14:creationId xmlns:p14="http://schemas.microsoft.com/office/powerpoint/2010/main" val="2440632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55ED16-40DF-4800-A74F-2DE1BBB6D50A}"/>
              </a:ext>
            </a:extLst>
          </p:cNvPr>
          <p:cNvPicPr>
            <a:picLocks noChangeAspect="1"/>
          </p:cNvPicPr>
          <p:nvPr/>
        </p:nvPicPr>
        <p:blipFill>
          <a:blip r:embed="rId3"/>
          <a:stretch>
            <a:fillRect/>
          </a:stretch>
        </p:blipFill>
        <p:spPr>
          <a:xfrm>
            <a:off x="774214" y="160142"/>
            <a:ext cx="10643572" cy="5853963"/>
          </a:xfrm>
          <a:prstGeom prst="rect">
            <a:avLst/>
          </a:prstGeom>
        </p:spPr>
      </p:pic>
    </p:spTree>
    <p:extLst>
      <p:ext uri="{BB962C8B-B14F-4D97-AF65-F5344CB8AC3E}">
        <p14:creationId xmlns:p14="http://schemas.microsoft.com/office/powerpoint/2010/main" val="1551304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7CAEFC-EEEE-47D4-8F49-2F1393DA9C82}"/>
              </a:ext>
            </a:extLst>
          </p:cNvPr>
          <p:cNvPicPr>
            <a:picLocks noChangeAspect="1"/>
          </p:cNvPicPr>
          <p:nvPr/>
        </p:nvPicPr>
        <p:blipFill>
          <a:blip r:embed="rId3"/>
          <a:stretch>
            <a:fillRect/>
          </a:stretch>
        </p:blipFill>
        <p:spPr>
          <a:xfrm>
            <a:off x="0" y="3510643"/>
            <a:ext cx="7741375" cy="2809553"/>
          </a:xfrm>
          <a:prstGeom prst="rect">
            <a:avLst/>
          </a:prstGeom>
        </p:spPr>
      </p:pic>
      <p:pic>
        <p:nvPicPr>
          <p:cNvPr id="3" name="Picture 2">
            <a:extLst>
              <a:ext uri="{FF2B5EF4-FFF2-40B4-BE49-F238E27FC236}">
                <a16:creationId xmlns:a16="http://schemas.microsoft.com/office/drawing/2014/main" id="{B7A88660-2CD1-4BA2-9FB3-C708617D1BA9}"/>
              </a:ext>
            </a:extLst>
          </p:cNvPr>
          <p:cNvPicPr>
            <a:picLocks noChangeAspect="1"/>
          </p:cNvPicPr>
          <p:nvPr/>
        </p:nvPicPr>
        <p:blipFill>
          <a:blip r:embed="rId4"/>
          <a:stretch>
            <a:fillRect/>
          </a:stretch>
        </p:blipFill>
        <p:spPr>
          <a:xfrm>
            <a:off x="7084967" y="56122"/>
            <a:ext cx="4762500" cy="3505200"/>
          </a:xfrm>
          <a:prstGeom prst="rect">
            <a:avLst/>
          </a:prstGeom>
        </p:spPr>
      </p:pic>
      <p:pic>
        <p:nvPicPr>
          <p:cNvPr id="4" name="Picture 3">
            <a:extLst>
              <a:ext uri="{FF2B5EF4-FFF2-40B4-BE49-F238E27FC236}">
                <a16:creationId xmlns:a16="http://schemas.microsoft.com/office/drawing/2014/main" id="{6360E27E-4224-4A90-A6BB-2B22020E8DF2}"/>
              </a:ext>
            </a:extLst>
          </p:cNvPr>
          <p:cNvPicPr>
            <a:picLocks noChangeAspect="1"/>
          </p:cNvPicPr>
          <p:nvPr/>
        </p:nvPicPr>
        <p:blipFill>
          <a:blip r:embed="rId5"/>
          <a:stretch>
            <a:fillRect/>
          </a:stretch>
        </p:blipFill>
        <p:spPr>
          <a:xfrm>
            <a:off x="125730" y="149678"/>
            <a:ext cx="6079127" cy="3318089"/>
          </a:xfrm>
          <a:prstGeom prst="rect">
            <a:avLst/>
          </a:prstGeom>
        </p:spPr>
      </p:pic>
    </p:spTree>
    <p:extLst>
      <p:ext uri="{BB962C8B-B14F-4D97-AF65-F5344CB8AC3E}">
        <p14:creationId xmlns:p14="http://schemas.microsoft.com/office/powerpoint/2010/main" val="886556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36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D9104-E48C-4E6C-8E6E-F0877EC24A62}"/>
              </a:ext>
            </a:extLst>
          </p:cNvPr>
          <p:cNvPicPr>
            <a:picLocks noChangeAspect="1"/>
          </p:cNvPicPr>
          <p:nvPr/>
        </p:nvPicPr>
        <p:blipFill>
          <a:blip r:embed="rId3"/>
          <a:stretch>
            <a:fillRect/>
          </a:stretch>
        </p:blipFill>
        <p:spPr>
          <a:xfrm>
            <a:off x="552585" y="70348"/>
            <a:ext cx="10825164" cy="6155084"/>
          </a:xfrm>
          <a:prstGeom prst="rect">
            <a:avLst/>
          </a:prstGeom>
        </p:spPr>
      </p:pic>
    </p:spTree>
    <p:extLst>
      <p:ext uri="{BB962C8B-B14F-4D97-AF65-F5344CB8AC3E}">
        <p14:creationId xmlns:p14="http://schemas.microsoft.com/office/powerpoint/2010/main" val="406419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77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5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965CBE-1F3C-4E33-91E0-980B78A9CE36}"/>
              </a:ext>
            </a:extLst>
          </p:cNvPr>
          <p:cNvPicPr>
            <a:picLocks noChangeAspect="1"/>
          </p:cNvPicPr>
          <p:nvPr/>
        </p:nvPicPr>
        <p:blipFill rotWithShape="1">
          <a:blip r:embed="rId2"/>
          <a:srcRect l="2617" r="-1" b="-1"/>
          <a:stretch/>
        </p:blipFill>
        <p:spPr>
          <a:xfrm>
            <a:off x="643467" y="643467"/>
            <a:ext cx="10905066" cy="5571065"/>
          </a:xfrm>
          <a:prstGeom prst="rect">
            <a:avLst/>
          </a:prstGeom>
          <a:ln>
            <a:noFill/>
          </a:ln>
        </p:spPr>
      </p:pic>
    </p:spTree>
    <p:extLst>
      <p:ext uri="{BB962C8B-B14F-4D97-AF65-F5344CB8AC3E}">
        <p14:creationId xmlns:p14="http://schemas.microsoft.com/office/powerpoint/2010/main" val="357174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9E4AE-0205-48CD-B612-52C06EC60AAE}"/>
              </a:ext>
            </a:extLst>
          </p:cNvPr>
          <p:cNvPicPr>
            <a:picLocks noChangeAspect="1"/>
          </p:cNvPicPr>
          <p:nvPr/>
        </p:nvPicPr>
        <p:blipFill>
          <a:blip r:embed="rId3"/>
          <a:stretch>
            <a:fillRect/>
          </a:stretch>
        </p:blipFill>
        <p:spPr>
          <a:xfrm>
            <a:off x="428361" y="126629"/>
            <a:ext cx="11299811" cy="5904151"/>
          </a:xfrm>
          <a:prstGeom prst="rect">
            <a:avLst/>
          </a:prstGeom>
        </p:spPr>
      </p:pic>
    </p:spTree>
    <p:extLst>
      <p:ext uri="{BB962C8B-B14F-4D97-AF65-F5344CB8AC3E}">
        <p14:creationId xmlns:p14="http://schemas.microsoft.com/office/powerpoint/2010/main" val="341670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2F11E-39DD-40A4-A6F0-C9FE8FC31925}"/>
              </a:ext>
            </a:extLst>
          </p:cNvPr>
          <p:cNvPicPr>
            <a:picLocks noChangeAspect="1"/>
          </p:cNvPicPr>
          <p:nvPr/>
        </p:nvPicPr>
        <p:blipFill>
          <a:blip r:embed="rId3"/>
          <a:stretch>
            <a:fillRect/>
          </a:stretch>
        </p:blipFill>
        <p:spPr>
          <a:xfrm>
            <a:off x="111770" y="356867"/>
            <a:ext cx="11857168" cy="5661798"/>
          </a:xfrm>
          <a:prstGeom prst="rect">
            <a:avLst/>
          </a:prstGeom>
        </p:spPr>
      </p:pic>
    </p:spTree>
    <p:extLst>
      <p:ext uri="{BB962C8B-B14F-4D97-AF65-F5344CB8AC3E}">
        <p14:creationId xmlns:p14="http://schemas.microsoft.com/office/powerpoint/2010/main" val="730949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91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3058779" cy="6522720"/>
          </a:xfrm>
          <a:prstGeom prst="rect">
            <a:avLst/>
          </a:prstGeom>
        </p:spPr>
      </p:pic>
    </p:spTree>
    <p:extLst>
      <p:ext uri="{BB962C8B-B14F-4D97-AF65-F5344CB8AC3E}">
        <p14:creationId xmlns:p14="http://schemas.microsoft.com/office/powerpoint/2010/main" val="123949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12" y="1042987"/>
            <a:ext cx="9705975" cy="4772025"/>
          </a:xfrm>
          <a:prstGeom prst="rect">
            <a:avLst/>
          </a:prstGeom>
        </p:spPr>
      </p:pic>
    </p:spTree>
    <p:extLst>
      <p:ext uri="{BB962C8B-B14F-4D97-AF65-F5344CB8AC3E}">
        <p14:creationId xmlns:p14="http://schemas.microsoft.com/office/powerpoint/2010/main" val="43314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6324" y="86487"/>
            <a:ext cx="10287000" cy="6343650"/>
          </a:xfrm>
          <a:prstGeom prst="rect">
            <a:avLst/>
          </a:prstGeom>
        </p:spPr>
      </p:pic>
    </p:spTree>
    <p:extLst>
      <p:ext uri="{BB962C8B-B14F-4D97-AF65-F5344CB8AC3E}">
        <p14:creationId xmlns:p14="http://schemas.microsoft.com/office/powerpoint/2010/main" val="43174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18582" y="48768"/>
            <a:ext cx="8905875" cy="6096000"/>
          </a:xfrm>
          <a:prstGeom prst="rect">
            <a:avLst/>
          </a:prstGeom>
        </p:spPr>
      </p:pic>
    </p:spTree>
    <p:extLst>
      <p:ext uri="{BB962C8B-B14F-4D97-AF65-F5344CB8AC3E}">
        <p14:creationId xmlns:p14="http://schemas.microsoft.com/office/powerpoint/2010/main" val="588002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5408" y="457200"/>
            <a:ext cx="11177605" cy="5617029"/>
          </a:xfrm>
          <a:prstGeom prst="rect">
            <a:avLst/>
          </a:prstGeom>
        </p:spPr>
      </p:pic>
    </p:spTree>
    <p:extLst>
      <p:ext uri="{BB962C8B-B14F-4D97-AF65-F5344CB8AC3E}">
        <p14:creationId xmlns:p14="http://schemas.microsoft.com/office/powerpoint/2010/main" val="311638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B8B-F7DD-4F58-997E-C0C4712AC593}"/>
              </a:ext>
            </a:extLst>
          </p:cNvPr>
          <p:cNvPicPr>
            <a:picLocks noChangeAspect="1"/>
          </p:cNvPicPr>
          <p:nvPr/>
        </p:nvPicPr>
        <p:blipFill>
          <a:blip r:embed="rId3"/>
          <a:stretch>
            <a:fillRect/>
          </a:stretch>
        </p:blipFill>
        <p:spPr>
          <a:xfrm>
            <a:off x="2240866" y="643467"/>
            <a:ext cx="7710268" cy="5050225"/>
          </a:xfrm>
          <a:prstGeom prst="rect">
            <a:avLst/>
          </a:prstGeom>
        </p:spPr>
      </p:pic>
    </p:spTree>
    <p:extLst>
      <p:ext uri="{BB962C8B-B14F-4D97-AF65-F5344CB8AC3E}">
        <p14:creationId xmlns:p14="http://schemas.microsoft.com/office/powerpoint/2010/main" val="115422060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3666</TotalTime>
  <Words>2330</Words>
  <Application>Microsoft Office PowerPoint</Application>
  <PresentationFormat>Widescreen</PresentationFormat>
  <Paragraphs>286</Paragraphs>
  <Slides>32</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Calibri</vt:lpstr>
      <vt:lpstr>Calibri Light</vt:lpstr>
      <vt:lpstr>Retrospect</vt:lpstr>
      <vt:lpstr>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Vikas, Kumar</dc:creator>
  <cp:lastModifiedBy>Vikas, Kumar</cp:lastModifiedBy>
  <cp:revision>73</cp:revision>
  <dcterms:created xsi:type="dcterms:W3CDTF">2019-12-02T07:02:18Z</dcterms:created>
  <dcterms:modified xsi:type="dcterms:W3CDTF">2022-07-22T12:08:00Z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2021-09-21T07:31:05Z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f299b74f-c8bd-4d0c-9d46-d56bcfbc51dd</vt:lpwstr>
  </property>
  <property fmtid="{D5CDD505-2E9C-101B-9397-08002B2CF9AE}" pid="8" name="MSIP_Label_ea60d57e-af5b-4752-ac57-3e4f28ca11dc_ContentBits">
    <vt:lpwstr>0</vt:lpwstr>
  </property>
</Properties>
</file>